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9"/>
  </p:notesMasterIdLst>
  <p:handoutMasterIdLst>
    <p:handoutMasterId r:id="rId40"/>
  </p:handoutMasterIdLst>
  <p:sldIdLst>
    <p:sldId id="446" r:id="rId16"/>
    <p:sldId id="3854" r:id="rId17"/>
    <p:sldId id="352" r:id="rId18"/>
    <p:sldId id="3834" r:id="rId19"/>
    <p:sldId id="3855" r:id="rId20"/>
    <p:sldId id="478" r:id="rId21"/>
    <p:sldId id="346" r:id="rId22"/>
    <p:sldId id="351" r:id="rId23"/>
    <p:sldId id="512" r:id="rId24"/>
    <p:sldId id="501" r:id="rId25"/>
    <p:sldId id="3848" r:id="rId26"/>
    <p:sldId id="3849" r:id="rId27"/>
    <p:sldId id="3853" r:id="rId28"/>
    <p:sldId id="477" r:id="rId29"/>
    <p:sldId id="483" r:id="rId30"/>
    <p:sldId id="507" r:id="rId31"/>
    <p:sldId id="508" r:id="rId32"/>
    <p:sldId id="510" r:id="rId33"/>
    <p:sldId id="319" r:id="rId34"/>
    <p:sldId id="486" r:id="rId35"/>
    <p:sldId id="493" r:id="rId36"/>
    <p:sldId id="3863" r:id="rId37"/>
    <p:sldId id="3856" r:id="rId3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4"/>
  </p:normalViewPr>
  <p:slideViewPr>
    <p:cSldViewPr snapToGrid="0">
      <p:cViewPr varScale="1">
        <p:scale>
          <a:sx n="90" d="100"/>
          <a:sy n="90" d="100"/>
        </p:scale>
        <p:origin x="232" y="5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notesMaster" Target="notesMasters/notesMaster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s>
</file>

<file path=ppt/diagrams/_rels/data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$6,088,731.</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FY24 accommodates a student population that is projected to be 335 students, which is an increase of 56 students from FY23.</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B2BDCA58-ACF9-4F7E-ABDF-67E926DDE324}" type="presOf" srcId="{D3B93A99-69D9-436A-9036-F51BD25449E7}" destId="{06155CF6-0B61-4A49-8ED9-2282E530FBBC}" srcOrd="0" destOrd="0" presId="urn:microsoft.com/office/officeart/2018/2/layout/IconVerticalSolidList"/>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DDB5BB-9C85-4117-93DA-91F2153C080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D017817-51AB-4DB6-87D6-2ABF2662E641}">
      <dgm:prSet custT="1"/>
      <dgm:spPr/>
      <dgm:t>
        <a:bodyPr/>
        <a:lstStyle/>
        <a:p>
          <a:r>
            <a:rPr lang="en-US" sz="1400" b="1">
              <a:solidFill>
                <a:schemeClr val="tx1"/>
              </a:solidFill>
            </a:rPr>
            <a:t>Technology Support:</a:t>
          </a:r>
          <a:r>
            <a:rPr lang="en-US" sz="1400">
              <a:solidFill>
                <a:schemeClr val="tx1"/>
              </a:solidFill>
            </a:rPr>
            <a:t> Software, assistive technology, online learning platforms, subscriptions. </a:t>
          </a:r>
        </a:p>
      </dgm:t>
    </dgm:pt>
    <dgm:pt modelId="{69C8A8E4-87F7-4F20-8362-B2FED607E045}" type="parTrans" cxnId="{FCB33550-52BF-4129-B0DB-1A482A14310E}">
      <dgm:prSet/>
      <dgm:spPr/>
      <dgm:t>
        <a:bodyPr/>
        <a:lstStyle/>
        <a:p>
          <a:endParaRPr lang="en-US"/>
        </a:p>
      </dgm:t>
    </dgm:pt>
    <dgm:pt modelId="{09626B01-C745-4413-AAFA-66F17F3C5D88}" type="sibTrans" cxnId="{FCB33550-52BF-4129-B0DB-1A482A14310E}">
      <dgm:prSet/>
      <dgm:spPr/>
      <dgm:t>
        <a:bodyPr/>
        <a:lstStyle/>
        <a:p>
          <a:endParaRPr lang="en-US"/>
        </a:p>
      </dgm:t>
    </dgm:pt>
    <dgm:pt modelId="{B5E6890F-CF3B-4672-ACE4-D80782FC7946}">
      <dgm:prSet custT="1"/>
      <dgm:spPr/>
      <dgm:t>
        <a:bodyPr/>
        <a:lstStyle/>
        <a:p>
          <a:r>
            <a:rPr lang="en-US" sz="1400" b="1">
              <a:solidFill>
                <a:schemeClr val="tx1"/>
              </a:solidFill>
            </a:rPr>
            <a:t>Mental and Physical Health: </a:t>
          </a:r>
          <a:r>
            <a:rPr lang="en-US" sz="1400">
              <a:solidFill>
                <a:schemeClr val="tx1"/>
              </a:solidFill>
            </a:rPr>
            <a:t>Cover the costs of additional counseling, telehealth, therapeutic services, and wraparound services and supports (contracted hours, professional learning, programs)</a:t>
          </a:r>
        </a:p>
      </dgm:t>
    </dgm:pt>
    <dgm:pt modelId="{3E416125-70F9-401C-A2DA-8B3FB18E19E7}" type="parTrans" cxnId="{EC422B90-4644-4F40-9844-E4329F19F47B}">
      <dgm:prSet/>
      <dgm:spPr/>
      <dgm:t>
        <a:bodyPr/>
        <a:lstStyle/>
        <a:p>
          <a:endParaRPr lang="en-US"/>
        </a:p>
      </dgm:t>
    </dgm:pt>
    <dgm:pt modelId="{C3553172-6E2E-444E-B7F5-67F47128F9D3}" type="sibTrans" cxnId="{EC422B90-4644-4F40-9844-E4329F19F47B}">
      <dgm:prSet/>
      <dgm:spPr/>
      <dgm:t>
        <a:bodyPr/>
        <a:lstStyle/>
        <a:p>
          <a:endParaRPr lang="en-US"/>
        </a:p>
      </dgm:t>
    </dgm:pt>
    <dgm:pt modelId="{42E598AB-6A75-4D10-9788-5F203FE8EFFC}">
      <dgm:prSet custT="1"/>
      <dgm:spPr/>
      <dgm:t>
        <a:bodyPr/>
        <a:lstStyle/>
        <a:p>
          <a:r>
            <a:rPr lang="en-US" sz="1400" b="1">
              <a:solidFill>
                <a:schemeClr val="tx1"/>
              </a:solidFill>
            </a:rPr>
            <a:t>Supplemental Learning: </a:t>
          </a:r>
          <a:r>
            <a:rPr lang="en-US" sz="1400">
              <a:solidFill>
                <a:schemeClr val="tx1"/>
              </a:solidFill>
            </a:rPr>
            <a:t>Cover costs of remediation, and/or enrichment opportunities during the school year for students (afterschool programs, additional pay for teachers and staff, transportation). </a:t>
          </a:r>
        </a:p>
      </dgm:t>
    </dgm:pt>
    <dgm:pt modelId="{1664D377-FC5C-4129-95E9-97B27C22A92E}" type="parTrans" cxnId="{14EDFC4D-D59D-41C1-958A-D1882DB45D4A}">
      <dgm:prSet/>
      <dgm:spPr/>
      <dgm:t>
        <a:bodyPr/>
        <a:lstStyle/>
        <a:p>
          <a:endParaRPr lang="en-US"/>
        </a:p>
      </dgm:t>
    </dgm:pt>
    <dgm:pt modelId="{3219D958-CEEC-4636-9C4E-D2A86B64D537}" type="sibTrans" cxnId="{14EDFC4D-D59D-41C1-958A-D1882DB45D4A}">
      <dgm:prSet/>
      <dgm:spPr/>
      <dgm:t>
        <a:bodyPr/>
        <a:lstStyle/>
        <a:p>
          <a:endParaRPr lang="en-US"/>
        </a:p>
      </dgm:t>
    </dgm:pt>
    <dgm:pt modelId="{A746C70E-9B65-4817-BADB-0A6D4169ECB4}">
      <dgm:prSet custT="1"/>
      <dgm:spPr/>
      <dgm:t>
        <a:bodyPr/>
        <a:lstStyle/>
        <a:p>
          <a:r>
            <a:rPr lang="en-US" sz="1400" b="1">
              <a:solidFill>
                <a:schemeClr val="tx1"/>
              </a:solidFill>
            </a:rPr>
            <a:t>Professional Development: </a:t>
          </a:r>
          <a:r>
            <a:rPr lang="en-US" sz="1400">
              <a:solidFill>
                <a:schemeClr val="tx1"/>
              </a:solidFill>
            </a:rPr>
            <a:t>Cover costs of additional professional development for school leaders, teachers, and staff (trainings, extended professional development days, consultants, programs). </a:t>
          </a:r>
        </a:p>
      </dgm:t>
    </dgm:pt>
    <dgm:pt modelId="{F5991062-887C-48ED-AB60-DC02C810AC5D}" type="parTrans" cxnId="{C0515B0D-44B4-46D2-A218-E7A8D0760054}">
      <dgm:prSet/>
      <dgm:spPr/>
      <dgm:t>
        <a:bodyPr/>
        <a:lstStyle/>
        <a:p>
          <a:endParaRPr lang="en-US"/>
        </a:p>
      </dgm:t>
    </dgm:pt>
    <dgm:pt modelId="{BCC4DE63-4138-4766-AAE1-5DAF4433C142}" type="sibTrans" cxnId="{C0515B0D-44B4-46D2-A218-E7A8D0760054}">
      <dgm:prSet/>
      <dgm:spPr/>
      <dgm:t>
        <a:bodyPr/>
        <a:lstStyle/>
        <a:p>
          <a:endParaRPr lang="en-US"/>
        </a:p>
      </dgm:t>
    </dgm:pt>
    <dgm:pt modelId="{B6C28141-9FC5-4A22-B01D-F893A061B006}">
      <dgm:prSet custT="1"/>
      <dgm:spPr/>
      <dgm:t>
        <a:bodyPr/>
        <a:lstStyle/>
        <a:p>
          <a:r>
            <a:rPr lang="en-US" sz="1400" b="1">
              <a:solidFill>
                <a:schemeClr val="tx1"/>
              </a:solidFill>
            </a:rPr>
            <a:t>At-risk Student Populations: </a:t>
          </a:r>
          <a:r>
            <a:rPr lang="en-US" sz="14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gm:t>
    </dgm:pt>
    <dgm:pt modelId="{858BF976-951F-4660-AEE7-C8FF33DE7DF3}" type="parTrans" cxnId="{E841873F-5B30-40DC-A0C6-A49F8EFD4146}">
      <dgm:prSet/>
      <dgm:spPr/>
      <dgm:t>
        <a:bodyPr/>
        <a:lstStyle/>
        <a:p>
          <a:endParaRPr lang="en-US"/>
        </a:p>
      </dgm:t>
    </dgm:pt>
    <dgm:pt modelId="{459D6220-5903-4445-86FE-4898AC5363B6}" type="sibTrans" cxnId="{E841873F-5B30-40DC-A0C6-A49F8EFD4146}">
      <dgm:prSet/>
      <dgm:spPr/>
      <dgm:t>
        <a:bodyPr/>
        <a:lstStyle/>
        <a:p>
          <a:endParaRPr lang="en-US"/>
        </a:p>
      </dgm:t>
    </dgm:pt>
    <dgm:pt modelId="{F25BCE44-146E-47BB-AFCC-69F2864ECBE2}">
      <dgm:prSet custT="1"/>
      <dgm:spPr/>
      <dgm:t>
        <a:bodyPr/>
        <a:lstStyle/>
        <a:p>
          <a:r>
            <a:rPr lang="en-US" sz="1400" b="1">
              <a:solidFill>
                <a:schemeClr val="tx1"/>
              </a:solidFill>
            </a:rPr>
            <a:t>Continuity of Core Staff and Services. </a:t>
          </a:r>
          <a:r>
            <a:rPr lang="en-US" sz="1400">
              <a:solidFill>
                <a:schemeClr val="tx1"/>
              </a:solidFill>
            </a:rPr>
            <a:t>Restore any potential LEA FY22 budget reductions due to decreased state and/or local revenue. </a:t>
          </a:r>
        </a:p>
      </dgm:t>
    </dgm:pt>
    <dgm:pt modelId="{801193FB-13E4-4251-A273-CFF349EB6C3D}" type="parTrans" cxnId="{4056D57D-0DB9-44F5-84E8-398916862705}">
      <dgm:prSet/>
      <dgm:spPr/>
      <dgm:t>
        <a:bodyPr/>
        <a:lstStyle/>
        <a:p>
          <a:endParaRPr lang="en-US"/>
        </a:p>
      </dgm:t>
    </dgm:pt>
    <dgm:pt modelId="{6EB6EC08-05CF-4881-9693-99ADA13A27C9}" type="sibTrans" cxnId="{4056D57D-0DB9-44F5-84E8-398916862705}">
      <dgm:prSet/>
      <dgm:spPr/>
      <dgm:t>
        <a:bodyPr/>
        <a:lstStyle/>
        <a:p>
          <a:endParaRPr lang="en-US"/>
        </a:p>
      </dgm:t>
    </dgm:pt>
    <dgm:pt modelId="{E3F01B3C-337B-473A-A64E-A75BED67E615}" type="pres">
      <dgm:prSet presAssocID="{45DDB5BB-9C85-4117-93DA-91F2153C080D}" presName="diagram" presStyleCnt="0">
        <dgm:presLayoutVars>
          <dgm:dir/>
          <dgm:resizeHandles val="exact"/>
        </dgm:presLayoutVars>
      </dgm:prSet>
      <dgm:spPr/>
    </dgm:pt>
    <dgm:pt modelId="{0EC0BDF4-2B1B-497F-9244-DCDA4BF1FB86}" type="pres">
      <dgm:prSet presAssocID="{0D017817-51AB-4DB6-87D6-2ABF2662E641}" presName="node" presStyleLbl="node1" presStyleIdx="0" presStyleCnt="6">
        <dgm:presLayoutVars>
          <dgm:bulletEnabled val="1"/>
        </dgm:presLayoutVars>
      </dgm:prSet>
      <dgm:spPr/>
    </dgm:pt>
    <dgm:pt modelId="{577ED4CA-D999-4C33-8926-D0CA8FBB4995}" type="pres">
      <dgm:prSet presAssocID="{09626B01-C745-4413-AAFA-66F17F3C5D88}" presName="sibTrans" presStyleCnt="0"/>
      <dgm:spPr/>
    </dgm:pt>
    <dgm:pt modelId="{923467FE-2A3D-4F73-83E6-CC4A51D39ABA}" type="pres">
      <dgm:prSet presAssocID="{B5E6890F-CF3B-4672-ACE4-D80782FC7946}" presName="node" presStyleLbl="node1" presStyleIdx="1" presStyleCnt="6">
        <dgm:presLayoutVars>
          <dgm:bulletEnabled val="1"/>
        </dgm:presLayoutVars>
      </dgm:prSet>
      <dgm:spPr/>
    </dgm:pt>
    <dgm:pt modelId="{91670902-4E79-471C-A567-2945E1F4C772}" type="pres">
      <dgm:prSet presAssocID="{C3553172-6E2E-444E-B7F5-67F47128F9D3}" presName="sibTrans" presStyleCnt="0"/>
      <dgm:spPr/>
    </dgm:pt>
    <dgm:pt modelId="{41B39DDB-BF01-490F-88D5-9C6ABB991459}" type="pres">
      <dgm:prSet presAssocID="{42E598AB-6A75-4D10-9788-5F203FE8EFFC}" presName="node" presStyleLbl="node1" presStyleIdx="2" presStyleCnt="6">
        <dgm:presLayoutVars>
          <dgm:bulletEnabled val="1"/>
        </dgm:presLayoutVars>
      </dgm:prSet>
      <dgm:spPr/>
    </dgm:pt>
    <dgm:pt modelId="{CD11CBEF-8D7F-445A-92CE-7ACD3CFDFBD8}" type="pres">
      <dgm:prSet presAssocID="{3219D958-CEEC-4636-9C4E-D2A86B64D537}" presName="sibTrans" presStyleCnt="0"/>
      <dgm:spPr/>
    </dgm:pt>
    <dgm:pt modelId="{1BFA3653-C015-402A-A8B9-4CF8B6E2548F}" type="pres">
      <dgm:prSet presAssocID="{A746C70E-9B65-4817-BADB-0A6D4169ECB4}" presName="node" presStyleLbl="node1" presStyleIdx="3" presStyleCnt="6">
        <dgm:presLayoutVars>
          <dgm:bulletEnabled val="1"/>
        </dgm:presLayoutVars>
      </dgm:prSet>
      <dgm:spPr/>
    </dgm:pt>
    <dgm:pt modelId="{C0A46DB1-FEE4-490B-863B-48D5941B781F}" type="pres">
      <dgm:prSet presAssocID="{BCC4DE63-4138-4766-AAE1-5DAF4433C142}" presName="sibTrans" presStyleCnt="0"/>
      <dgm:spPr/>
    </dgm:pt>
    <dgm:pt modelId="{DEE3967A-CA33-4DFA-8BE5-4198D14AA5DA}" type="pres">
      <dgm:prSet presAssocID="{B6C28141-9FC5-4A22-B01D-F893A061B006}" presName="node" presStyleLbl="node1" presStyleIdx="4" presStyleCnt="6">
        <dgm:presLayoutVars>
          <dgm:bulletEnabled val="1"/>
        </dgm:presLayoutVars>
      </dgm:prSet>
      <dgm:spPr/>
    </dgm:pt>
    <dgm:pt modelId="{4EB535E9-8D7C-421D-ACC2-68F46A9CF62D}" type="pres">
      <dgm:prSet presAssocID="{459D6220-5903-4445-86FE-4898AC5363B6}" presName="sibTrans" presStyleCnt="0"/>
      <dgm:spPr/>
    </dgm:pt>
    <dgm:pt modelId="{E0F140CA-303F-4978-BA18-61A1A66000A2}" type="pres">
      <dgm:prSet presAssocID="{F25BCE44-146E-47BB-AFCC-69F2864ECBE2}" presName="node" presStyleLbl="node1" presStyleIdx="5" presStyleCnt="6">
        <dgm:presLayoutVars>
          <dgm:bulletEnabled val="1"/>
        </dgm:presLayoutVars>
      </dgm:prSet>
      <dgm:spPr/>
    </dgm:pt>
  </dgm:ptLst>
  <dgm:cxnLst>
    <dgm:cxn modelId="{C0515B0D-44B4-46D2-A218-E7A8D0760054}" srcId="{45DDB5BB-9C85-4117-93DA-91F2153C080D}" destId="{A746C70E-9B65-4817-BADB-0A6D4169ECB4}" srcOrd="3" destOrd="0" parTransId="{F5991062-887C-48ED-AB60-DC02C810AC5D}" sibTransId="{BCC4DE63-4138-4766-AAE1-5DAF4433C142}"/>
    <dgm:cxn modelId="{57613420-EC80-4696-A353-AB205C1A6A9E}" type="presOf" srcId="{0D017817-51AB-4DB6-87D6-2ABF2662E641}" destId="{0EC0BDF4-2B1B-497F-9244-DCDA4BF1FB86}" srcOrd="0" destOrd="0" presId="urn:microsoft.com/office/officeart/2005/8/layout/default"/>
    <dgm:cxn modelId="{E841873F-5B30-40DC-A0C6-A49F8EFD4146}" srcId="{45DDB5BB-9C85-4117-93DA-91F2153C080D}" destId="{B6C28141-9FC5-4A22-B01D-F893A061B006}" srcOrd="4" destOrd="0" parTransId="{858BF976-951F-4660-AEE7-C8FF33DE7DF3}" sibTransId="{459D6220-5903-4445-86FE-4898AC5363B6}"/>
    <dgm:cxn modelId="{14EDFC4D-D59D-41C1-958A-D1882DB45D4A}" srcId="{45DDB5BB-9C85-4117-93DA-91F2153C080D}" destId="{42E598AB-6A75-4D10-9788-5F203FE8EFFC}" srcOrd="2" destOrd="0" parTransId="{1664D377-FC5C-4129-95E9-97B27C22A92E}" sibTransId="{3219D958-CEEC-4636-9C4E-D2A86B64D537}"/>
    <dgm:cxn modelId="{FCB33550-52BF-4129-B0DB-1A482A14310E}" srcId="{45DDB5BB-9C85-4117-93DA-91F2153C080D}" destId="{0D017817-51AB-4DB6-87D6-2ABF2662E641}" srcOrd="0" destOrd="0" parTransId="{69C8A8E4-87F7-4F20-8362-B2FED607E045}" sibTransId="{09626B01-C745-4413-AAFA-66F17F3C5D88}"/>
    <dgm:cxn modelId="{E6AE7E59-8CA7-4D9A-949F-9D59596B40D2}" type="presOf" srcId="{F25BCE44-146E-47BB-AFCC-69F2864ECBE2}" destId="{E0F140CA-303F-4978-BA18-61A1A66000A2}" srcOrd="0" destOrd="0" presId="urn:microsoft.com/office/officeart/2005/8/layout/default"/>
    <dgm:cxn modelId="{FAC0606A-2CB7-437D-9A7F-A25B1E0C581F}" type="presOf" srcId="{A746C70E-9B65-4817-BADB-0A6D4169ECB4}" destId="{1BFA3653-C015-402A-A8B9-4CF8B6E2548F}" srcOrd="0" destOrd="0" presId="urn:microsoft.com/office/officeart/2005/8/layout/default"/>
    <dgm:cxn modelId="{4056D57D-0DB9-44F5-84E8-398916862705}" srcId="{45DDB5BB-9C85-4117-93DA-91F2153C080D}" destId="{F25BCE44-146E-47BB-AFCC-69F2864ECBE2}" srcOrd="5" destOrd="0" parTransId="{801193FB-13E4-4251-A273-CFF349EB6C3D}" sibTransId="{6EB6EC08-05CF-4881-9693-99ADA13A27C9}"/>
    <dgm:cxn modelId="{49930980-8F57-4C4C-8079-B2CA5730F880}" type="presOf" srcId="{B6C28141-9FC5-4A22-B01D-F893A061B006}" destId="{DEE3967A-CA33-4DFA-8BE5-4198D14AA5DA}" srcOrd="0" destOrd="0" presId="urn:microsoft.com/office/officeart/2005/8/layout/default"/>
    <dgm:cxn modelId="{EC422B90-4644-4F40-9844-E4329F19F47B}" srcId="{45DDB5BB-9C85-4117-93DA-91F2153C080D}" destId="{B5E6890F-CF3B-4672-ACE4-D80782FC7946}" srcOrd="1" destOrd="0" parTransId="{3E416125-70F9-401C-A2DA-8B3FB18E19E7}" sibTransId="{C3553172-6E2E-444E-B7F5-67F47128F9D3}"/>
    <dgm:cxn modelId="{28B946AA-2EFD-48C5-9B36-ECD8D1C8B9D3}" type="presOf" srcId="{B5E6890F-CF3B-4672-ACE4-D80782FC7946}" destId="{923467FE-2A3D-4F73-83E6-CC4A51D39ABA}" srcOrd="0" destOrd="0" presId="urn:microsoft.com/office/officeart/2005/8/layout/default"/>
    <dgm:cxn modelId="{8A25F0D7-4299-4E4F-92F3-E54E0E5CDDB6}" type="presOf" srcId="{45DDB5BB-9C85-4117-93DA-91F2153C080D}" destId="{E3F01B3C-337B-473A-A64E-A75BED67E615}" srcOrd="0" destOrd="0" presId="urn:microsoft.com/office/officeart/2005/8/layout/default"/>
    <dgm:cxn modelId="{579E59EB-4BAB-462E-8325-ABBE4FB0A13E}" type="presOf" srcId="{42E598AB-6A75-4D10-9788-5F203FE8EFFC}" destId="{41B39DDB-BF01-490F-88D5-9C6ABB991459}" srcOrd="0" destOrd="0" presId="urn:microsoft.com/office/officeart/2005/8/layout/default"/>
    <dgm:cxn modelId="{3B931364-787B-4B66-B7CE-A8B7DC141C40}" type="presParOf" srcId="{E3F01B3C-337B-473A-A64E-A75BED67E615}" destId="{0EC0BDF4-2B1B-497F-9244-DCDA4BF1FB86}" srcOrd="0" destOrd="0" presId="urn:microsoft.com/office/officeart/2005/8/layout/default"/>
    <dgm:cxn modelId="{A0CBB142-E9CD-47AB-A81D-DF59DC06F7A4}" type="presParOf" srcId="{E3F01B3C-337B-473A-A64E-A75BED67E615}" destId="{577ED4CA-D999-4C33-8926-D0CA8FBB4995}" srcOrd="1" destOrd="0" presId="urn:microsoft.com/office/officeart/2005/8/layout/default"/>
    <dgm:cxn modelId="{4B878934-F1D3-4939-937F-F35B1BD4F204}" type="presParOf" srcId="{E3F01B3C-337B-473A-A64E-A75BED67E615}" destId="{923467FE-2A3D-4F73-83E6-CC4A51D39ABA}" srcOrd="2" destOrd="0" presId="urn:microsoft.com/office/officeart/2005/8/layout/default"/>
    <dgm:cxn modelId="{DE00E9F4-E7CB-4330-9BC4-7D2AC29628BF}" type="presParOf" srcId="{E3F01B3C-337B-473A-A64E-A75BED67E615}" destId="{91670902-4E79-471C-A567-2945E1F4C772}" srcOrd="3" destOrd="0" presId="urn:microsoft.com/office/officeart/2005/8/layout/default"/>
    <dgm:cxn modelId="{26E034F4-D19D-49D1-8175-B9C7F3271C3A}" type="presParOf" srcId="{E3F01B3C-337B-473A-A64E-A75BED67E615}" destId="{41B39DDB-BF01-490F-88D5-9C6ABB991459}" srcOrd="4" destOrd="0" presId="urn:microsoft.com/office/officeart/2005/8/layout/default"/>
    <dgm:cxn modelId="{B5D5F9B1-ECC1-4C43-A098-936D9467D4EA}" type="presParOf" srcId="{E3F01B3C-337B-473A-A64E-A75BED67E615}" destId="{CD11CBEF-8D7F-445A-92CE-7ACD3CFDFBD8}" srcOrd="5" destOrd="0" presId="urn:microsoft.com/office/officeart/2005/8/layout/default"/>
    <dgm:cxn modelId="{4435A92A-BA49-4FBE-AA7C-638C2912C64B}" type="presParOf" srcId="{E3F01B3C-337B-473A-A64E-A75BED67E615}" destId="{1BFA3653-C015-402A-A8B9-4CF8B6E2548F}" srcOrd="6" destOrd="0" presId="urn:microsoft.com/office/officeart/2005/8/layout/default"/>
    <dgm:cxn modelId="{CC17DCEF-59A0-4AD7-8CE7-E19971DEB220}" type="presParOf" srcId="{E3F01B3C-337B-473A-A64E-A75BED67E615}" destId="{C0A46DB1-FEE4-490B-863B-48D5941B781F}" srcOrd="7" destOrd="0" presId="urn:microsoft.com/office/officeart/2005/8/layout/default"/>
    <dgm:cxn modelId="{27D942DF-DC21-43B3-8A07-A006B1AC2E73}" type="presParOf" srcId="{E3F01B3C-337B-473A-A64E-A75BED67E615}" destId="{DEE3967A-CA33-4DFA-8BE5-4198D14AA5DA}" srcOrd="8" destOrd="0" presId="urn:microsoft.com/office/officeart/2005/8/layout/default"/>
    <dgm:cxn modelId="{52B58C0F-2EA0-4F9F-A34B-84BAA687FAB1}" type="presParOf" srcId="{E3F01B3C-337B-473A-A64E-A75BED67E615}" destId="{4EB535E9-8D7C-421D-ACC2-68F46A9CF62D}" srcOrd="9" destOrd="0" presId="urn:microsoft.com/office/officeart/2005/8/layout/default"/>
    <dgm:cxn modelId="{9B100309-A821-41BF-A79A-231F98777291}" type="presParOf" srcId="{E3F01B3C-337B-473A-A64E-A75BED67E615}" destId="{E0F140CA-303F-4978-BA18-61A1A66000A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$6,088,731.</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FY24 accommodates a student population that is projected to be 335 students, which is an increase of 56 students from FY23.</a:t>
          </a:r>
        </a:p>
      </dsp:txBody>
      <dsp:txXfrm>
        <a:off x="496738" y="3852241"/>
        <a:ext cx="8404942" cy="647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BDF4-2B1B-497F-9244-DCDA4BF1FB86}">
      <dsp:nvSpPr>
        <dsp:cNvPr id="0" name=""/>
        <dsp:cNvSpPr/>
      </dsp:nvSpPr>
      <dsp:spPr>
        <a:xfrm>
          <a:off x="0"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Technology Support:</a:t>
          </a:r>
          <a:r>
            <a:rPr lang="en-US" sz="1400" kern="1200">
              <a:solidFill>
                <a:schemeClr val="tx1"/>
              </a:solidFill>
            </a:rPr>
            <a:t> Software, assistive technology, online learning platforms, subscriptions. </a:t>
          </a:r>
        </a:p>
      </dsp:txBody>
      <dsp:txXfrm>
        <a:off x="0" y="696515"/>
        <a:ext cx="3309937" cy="1985962"/>
      </dsp:txXfrm>
    </dsp:sp>
    <dsp:sp modelId="{923467FE-2A3D-4F73-83E6-CC4A51D39ABA}">
      <dsp:nvSpPr>
        <dsp:cNvPr id="0" name=""/>
        <dsp:cNvSpPr/>
      </dsp:nvSpPr>
      <dsp:spPr>
        <a:xfrm>
          <a:off x="3640931"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Mental and Physical Health: </a:t>
          </a:r>
          <a:r>
            <a:rPr lang="en-US" sz="1400" kern="1200">
              <a:solidFill>
                <a:schemeClr val="tx1"/>
              </a:solidFill>
            </a:rPr>
            <a:t>Cover the costs of additional counseling, telehealth, therapeutic services, and wraparound services and supports (contracted hours, professional learning, programs)</a:t>
          </a:r>
        </a:p>
      </dsp:txBody>
      <dsp:txXfrm>
        <a:off x="3640931" y="696515"/>
        <a:ext cx="3309937" cy="1985962"/>
      </dsp:txXfrm>
    </dsp:sp>
    <dsp:sp modelId="{41B39DDB-BF01-490F-88D5-9C6ABB991459}">
      <dsp:nvSpPr>
        <dsp:cNvPr id="0" name=""/>
        <dsp:cNvSpPr/>
      </dsp:nvSpPr>
      <dsp:spPr>
        <a:xfrm>
          <a:off x="7281862"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Supplemental Learning: </a:t>
          </a:r>
          <a:r>
            <a:rPr lang="en-US" sz="1400" kern="1200">
              <a:solidFill>
                <a:schemeClr val="tx1"/>
              </a:solidFill>
            </a:rPr>
            <a:t>Cover costs of remediation, and/or enrichment opportunities during the school year for students (afterschool programs, additional pay for teachers and staff, transportation). </a:t>
          </a:r>
        </a:p>
      </dsp:txBody>
      <dsp:txXfrm>
        <a:off x="7281862" y="696515"/>
        <a:ext cx="3309937" cy="1985962"/>
      </dsp:txXfrm>
    </dsp:sp>
    <dsp:sp modelId="{1BFA3653-C015-402A-A8B9-4CF8B6E2548F}">
      <dsp:nvSpPr>
        <dsp:cNvPr id="0" name=""/>
        <dsp:cNvSpPr/>
      </dsp:nvSpPr>
      <dsp:spPr>
        <a:xfrm>
          <a:off x="0"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Professional Development: </a:t>
          </a:r>
          <a:r>
            <a:rPr lang="en-US" sz="1400" kern="1200">
              <a:solidFill>
                <a:schemeClr val="tx1"/>
              </a:solidFill>
            </a:rPr>
            <a:t>Cover costs of additional professional development for school leaders, teachers, and staff (trainings, extended professional development days, consultants, programs). </a:t>
          </a:r>
        </a:p>
      </dsp:txBody>
      <dsp:txXfrm>
        <a:off x="0" y="3013471"/>
        <a:ext cx="3309937" cy="1985962"/>
      </dsp:txXfrm>
    </dsp:sp>
    <dsp:sp modelId="{DEE3967A-CA33-4DFA-8BE5-4198D14AA5DA}">
      <dsp:nvSpPr>
        <dsp:cNvPr id="0" name=""/>
        <dsp:cNvSpPr/>
      </dsp:nvSpPr>
      <dsp:spPr>
        <a:xfrm>
          <a:off x="3640931"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At-risk Student Populations: </a:t>
          </a:r>
          <a:r>
            <a:rPr lang="en-US" sz="1400" kern="12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sp:txBody>
      <dsp:txXfrm>
        <a:off x="3640931" y="3013471"/>
        <a:ext cx="3309937" cy="1985962"/>
      </dsp:txXfrm>
    </dsp:sp>
    <dsp:sp modelId="{E0F140CA-303F-4978-BA18-61A1A66000A2}">
      <dsp:nvSpPr>
        <dsp:cNvPr id="0" name=""/>
        <dsp:cNvSpPr/>
      </dsp:nvSpPr>
      <dsp:spPr>
        <a:xfrm>
          <a:off x="7281862"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Continuity of Core Staff and Services. </a:t>
          </a:r>
          <a:r>
            <a:rPr lang="en-US" sz="1400" kern="1200">
              <a:solidFill>
                <a:schemeClr val="tx1"/>
              </a:solidFill>
            </a:rPr>
            <a:t>Restore any potential LEA FY22 budget reductions due to decreased state and/or local revenue. </a:t>
          </a:r>
        </a:p>
      </dsp:txBody>
      <dsp:txXfrm>
        <a:off x="7281862" y="3013471"/>
        <a:ext cx="3309937" cy="19859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1/26/23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1/26/23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11</a:t>
            </a:fld>
            <a:endParaRPr lang="en-US"/>
          </a:p>
        </p:txBody>
      </p:sp>
    </p:spTree>
    <p:extLst>
      <p:ext uri="{BB962C8B-B14F-4D97-AF65-F5344CB8AC3E}">
        <p14:creationId xmlns:p14="http://schemas.microsoft.com/office/powerpoint/2010/main" val="315608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18</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19</a:t>
            </a:fld>
            <a:endParaRPr lang="en-US"/>
          </a:p>
        </p:txBody>
      </p:sp>
    </p:spTree>
    <p:extLst>
      <p:ext uri="{BB962C8B-B14F-4D97-AF65-F5344CB8AC3E}">
        <p14:creationId xmlns:p14="http://schemas.microsoft.com/office/powerpoint/2010/main" val="3264318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20</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2</a:t>
            </a:fld>
            <a:endParaRPr lang="en-US"/>
          </a:p>
        </p:txBody>
      </p:sp>
    </p:spTree>
    <p:extLst>
      <p:ext uri="{BB962C8B-B14F-4D97-AF65-F5344CB8AC3E}">
        <p14:creationId xmlns:p14="http://schemas.microsoft.com/office/powerpoint/2010/main" val="353391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21</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038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5</a:t>
            </a:fld>
            <a:endParaRPr lang="en-US"/>
          </a:p>
        </p:txBody>
      </p:sp>
    </p:spTree>
    <p:extLst>
      <p:ext uri="{BB962C8B-B14F-4D97-AF65-F5344CB8AC3E}">
        <p14:creationId xmlns:p14="http://schemas.microsoft.com/office/powerpoint/2010/main" val="27166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9</a:t>
            </a:fld>
            <a:endParaRPr lang="en-US"/>
          </a:p>
        </p:txBody>
      </p:sp>
    </p:spTree>
    <p:extLst>
      <p:ext uri="{BB962C8B-B14F-4D97-AF65-F5344CB8AC3E}">
        <p14:creationId xmlns:p14="http://schemas.microsoft.com/office/powerpoint/2010/main" val="3380771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grpSp>
        <p:nvGrpSpPr>
          <p:cNvPr id="322" name="Google Shape;322;p7"/>
          <p:cNvGrpSpPr/>
          <p:nvPr/>
        </p:nvGrpSpPr>
        <p:grpSpPr>
          <a:xfrm>
            <a:off x="-275" y="1"/>
            <a:ext cx="12210876" cy="6866447"/>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sp>
        <p:nvSpPr>
          <p:cNvPr id="351" name="Google Shape;351;p7"/>
          <p:cNvSpPr txBox="1">
            <a:spLocks noGrp="1"/>
          </p:cNvSpPr>
          <p:nvPr>
            <p:ph type="title"/>
          </p:nvPr>
        </p:nvSpPr>
        <p:spPr>
          <a:xfrm>
            <a:off x="881467" y="885733"/>
            <a:ext cx="10457600" cy="871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563533"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3" name="Google Shape;353;p7"/>
          <p:cNvSpPr txBox="1">
            <a:spLocks noGrp="1"/>
          </p:cNvSpPr>
          <p:nvPr>
            <p:ph type="body" idx="2"/>
          </p:nvPr>
        </p:nvSpPr>
        <p:spPr>
          <a:xfrm>
            <a:off x="6742517" y="2132933"/>
            <a:ext cx="4596400" cy="3853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354" name="Google Shape;354;p7"/>
          <p:cNvSpPr txBox="1">
            <a:spLocks noGrp="1"/>
          </p:cNvSpPr>
          <p:nvPr>
            <p:ph type="sldNum" idx="12"/>
          </p:nvPr>
        </p:nvSpPr>
        <p:spPr>
          <a:xfrm>
            <a:off x="11339005" y="5986400"/>
            <a:ext cx="871600" cy="87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460545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8442729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theme" Target="../theme/theme11.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1/26/23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1/26/23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 id="2147484013" r:id="rId22"/>
    <p:sldLayoutId id="2147484014" r:id="rId23"/>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1/26/23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1/26/23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1/26/23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1/26/23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1/26/23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1/26/23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1/26/23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1/26/23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16.xml"/><Relationship Id="rId4" Type="http://schemas.openxmlformats.org/officeDocument/2006/relationships/hyperlink" Target="https://granite.pressbooks.pub/edu606-701/chapter/collabora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1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4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6.xml"/><Relationship Id="rId4" Type="http://schemas.openxmlformats.org/officeDocument/2006/relationships/hyperlink" Target="http://versatilityatitsfinest.blogspot.com/2010_10_01_archiv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3.xml.rels><?xml version="1.0" encoding="UTF-8" standalone="yes"?>
<Relationships xmlns="http://schemas.openxmlformats.org/package/2006/relationships"><Relationship Id="rId3" Type="http://schemas.openxmlformats.org/officeDocument/2006/relationships/hyperlink" Target="https://www.pngall.com/auction-png/download/62427" TargetMode="External"/><Relationship Id="rId2" Type="http://schemas.openxmlformats.org/officeDocument/2006/relationships/image" Target="../media/image38.png"/><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6.xml"/></Relationships>
</file>

<file path=ppt/slides/_rels/slide4.xml.rels><?xml version="1.0" encoding="UTF-8" standalone="yes"?>
<Relationships xmlns="http://schemas.openxmlformats.org/package/2006/relationships"><Relationship Id="rId3" Type="http://schemas.openxmlformats.org/officeDocument/2006/relationships/hyperlink" Target="https://pngimg.com/download/57183" TargetMode="External"/><Relationship Id="rId2" Type="http://schemas.openxmlformats.org/officeDocument/2006/relationships/image" Target="../media/image17.png"/><Relationship Id="rId1" Type="http://schemas.openxmlformats.org/officeDocument/2006/relationships/slideLayout" Target="../slideLayouts/slideLayout115.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presentation/d/1hgSu70eJ2qRQf_crO9_AHnnyQAm4nNEruScIdbb-dPg/edit#slide=id.g142be413e05_0_301" TargetMode="External"/><Relationship Id="rId2" Type="http://schemas.openxmlformats.org/officeDocument/2006/relationships/notesSlide" Target="../notesSlides/notesSlide4.xml"/><Relationship Id="rId1" Type="http://schemas.openxmlformats.org/officeDocument/2006/relationships/slideLayout" Target="../slideLayouts/slideLayout13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4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5658" y="128587"/>
            <a:ext cx="6839750" cy="934727"/>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rgbClr val="0070C0"/>
                </a:solidFill>
                <a:latin typeface="+mj-lt"/>
                <a:ea typeface="+mj-ea"/>
                <a:cs typeface="+mj-cs"/>
              </a:rPr>
              <a:t>William M. Finch </a:t>
            </a:r>
          </a:p>
          <a:p>
            <a:pPr algn="ctr" defTabSz="685800">
              <a:lnSpc>
                <a:spcPct val="90000"/>
              </a:lnSpc>
              <a:spcBef>
                <a:spcPct val="0"/>
              </a:spcBef>
              <a:spcAft>
                <a:spcPts val="600"/>
              </a:spcAft>
            </a:pPr>
            <a:r>
              <a:rPr lang="en-US" sz="2800" b="1" cap="all" dirty="0">
                <a:solidFill>
                  <a:srgbClr val="0070C0"/>
                </a:solidFill>
                <a:latin typeface="+mj-lt"/>
                <a:ea typeface="+mj-ea"/>
                <a:cs typeface="+mj-cs"/>
              </a:rPr>
              <a:t>Elementary School</a:t>
            </a:r>
          </a:p>
        </p:txBody>
      </p:sp>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
        <p:nvSpPr>
          <p:cNvPr id="3" name="Rectangle 2">
            <a:extLst>
              <a:ext uri="{FF2B5EF4-FFF2-40B4-BE49-F238E27FC236}">
                <a16:creationId xmlns:a16="http://schemas.microsoft.com/office/drawing/2014/main" id="{BA6963ED-9635-9216-A9BC-FB2415A395E7}"/>
              </a:ext>
            </a:extLst>
          </p:cNvPr>
          <p:cNvSpPr/>
          <p:nvPr/>
        </p:nvSpPr>
        <p:spPr>
          <a:xfrm>
            <a:off x="345658" y="1381422"/>
            <a:ext cx="690766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GO TEAM MEETING</a:t>
            </a:r>
          </a:p>
          <a:p>
            <a:pPr algn="ctr"/>
            <a:r>
              <a:rPr lang="en-US" sz="5400" b="1" dirty="0">
                <a:ln/>
                <a:solidFill>
                  <a:schemeClr val="accent4"/>
                </a:solidFill>
              </a:rPr>
              <a:t>Jan. 26</a:t>
            </a:r>
            <a:r>
              <a:rPr lang="en-US" sz="5400" b="1" baseline="30000" dirty="0">
                <a:ln/>
                <a:solidFill>
                  <a:schemeClr val="accent4"/>
                </a:solidFill>
              </a:rPr>
              <a:t>th</a:t>
            </a:r>
            <a:r>
              <a:rPr lang="en-US" sz="5400" b="1" dirty="0">
                <a:ln/>
                <a:solidFill>
                  <a:schemeClr val="accent4"/>
                </a:solidFill>
              </a:rPr>
              <a:t>, 2023</a:t>
            </a:r>
            <a:endParaRPr lang="en-US" sz="5400" b="1" cap="none" spc="0" dirty="0">
              <a:ln/>
              <a:solidFill>
                <a:schemeClr val="accent4"/>
              </a:solidFill>
              <a:effectLst/>
            </a:endParaRPr>
          </a:p>
        </p:txBody>
      </p:sp>
      <p:pic>
        <p:nvPicPr>
          <p:cNvPr id="6" name="Picture 5">
            <a:extLst>
              <a:ext uri="{FF2B5EF4-FFF2-40B4-BE49-F238E27FC236}">
                <a16:creationId xmlns:a16="http://schemas.microsoft.com/office/drawing/2014/main" id="{FA78F015-3C3D-6166-8280-1E22BF8889E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8247"/>
          <a:stretch/>
        </p:blipFill>
        <p:spPr>
          <a:xfrm>
            <a:off x="1399161" y="3273736"/>
            <a:ext cx="4436080" cy="3455677"/>
          </a:xfrm>
          <a:prstGeom prst="rect">
            <a:avLst/>
          </a:prstGeom>
        </p:spPr>
      </p:pic>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074696" y="92450"/>
            <a:ext cx="6663009" cy="523220"/>
          </a:xfrm>
          <a:prstGeom prst="rect">
            <a:avLst/>
          </a:prstGeom>
          <a:noFill/>
        </p:spPr>
        <p:txBody>
          <a:bodyPr wrap="square" rtlCol="0">
            <a:spAutoFit/>
          </a:bodyPr>
          <a:lstStyle/>
          <a:p>
            <a:pPr algn="ctr"/>
            <a:r>
              <a:rPr lang="en-US" sz="2800" b="1" i="1">
                <a:latin typeface="+mj-lt"/>
              </a:rPr>
              <a:t>(School Name) Strategic Plan </a:t>
            </a:r>
          </a:p>
        </p:txBody>
      </p:sp>
      <p:sp>
        <p:nvSpPr>
          <p:cNvPr id="4" name="TextBox 3"/>
          <p:cNvSpPr txBox="1"/>
          <p:nvPr/>
        </p:nvSpPr>
        <p:spPr>
          <a:xfrm>
            <a:off x="4228647" y="1004720"/>
            <a:ext cx="5871463" cy="646331"/>
          </a:xfrm>
          <a:prstGeom prst="rect">
            <a:avLst/>
          </a:prstGeom>
          <a:noFill/>
        </p:spPr>
        <p:txBody>
          <a:bodyPr wrap="square" rtlCol="0">
            <a:spAutoFit/>
          </a:bodyPr>
          <a:lstStyle/>
          <a:p>
            <a:pPr algn="ctr"/>
            <a:r>
              <a:rPr lang="en-US" b="1">
                <a:solidFill>
                  <a:srgbClr val="FF0000"/>
                </a:solidFill>
              </a:rPr>
              <a:t>(Insert Copy of Approved Strategic Plan Here)</a:t>
            </a:r>
          </a:p>
          <a:p>
            <a:endParaRPr lang="en-US"/>
          </a:p>
        </p:txBody>
      </p:sp>
      <p:sp>
        <p:nvSpPr>
          <p:cNvPr id="8" name="Slide Number Placeholder 7"/>
          <p:cNvSpPr>
            <a:spLocks noGrp="1"/>
          </p:cNvSpPr>
          <p:nvPr>
            <p:ph type="sldNum" sz="quarter" idx="12"/>
          </p:nvPr>
        </p:nvSpPr>
        <p:spPr/>
        <p:txBody>
          <a:bodyPr/>
          <a:lstStyle/>
          <a:p>
            <a:fld id="{3D6C3DC6-EF6E-8948-BFE6-808D46D584D8}" type="slidenum">
              <a:rPr lang="en-US" smtClean="0"/>
              <a:t>10</a:t>
            </a:fld>
            <a:endParaRPr lang="en-US"/>
          </a:p>
        </p:txBody>
      </p:sp>
      <p:pic>
        <p:nvPicPr>
          <p:cNvPr id="10" name="Picture 9" descr="Graphical user interface, text, application, email&#10;&#10;Description automatically generated">
            <a:extLst>
              <a:ext uri="{FF2B5EF4-FFF2-40B4-BE49-F238E27FC236}">
                <a16:creationId xmlns:a16="http://schemas.microsoft.com/office/drawing/2014/main" id="{AF539449-E3B2-F46B-AAA9-054D94840EC2}"/>
              </a:ext>
            </a:extLst>
          </p:cNvPr>
          <p:cNvPicPr>
            <a:picLocks noChangeAspect="1"/>
          </p:cNvPicPr>
          <p:nvPr/>
        </p:nvPicPr>
        <p:blipFill>
          <a:blip r:embed="rId4"/>
          <a:stretch>
            <a:fillRect/>
          </a:stretch>
        </p:blipFill>
        <p:spPr>
          <a:xfrm>
            <a:off x="2073390" y="50698"/>
            <a:ext cx="9452863" cy="6807302"/>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179224" y="280348"/>
            <a:ext cx="10989487" cy="19291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500" dirty="0">
                <a:solidFill>
                  <a:srgbClr val="D47B22"/>
                </a:solidFill>
                <a:latin typeface="Tenorite"/>
              </a:rPr>
              <a:t>Strategic Plan 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300082"/>
          </a:xfrm>
          <a:prstGeom prst="rect">
            <a:avLst/>
          </a:prstGeom>
          <a:noFill/>
        </p:spPr>
        <p:txBody>
          <a:bodyPr wrap="square" rtlCol="0">
            <a:spAutoFit/>
          </a:bodyPr>
          <a:lstStyle/>
          <a:p>
            <a:pPr marL="257175" indent="-257175" defTabSz="685800">
              <a:buFont typeface="+mj-lt"/>
              <a:buAutoNum type="arabicPeriod"/>
              <a:defRPr/>
            </a:pPr>
            <a:r>
              <a:rPr lang="en-US" sz="1350">
                <a:solidFill>
                  <a:prstClr val="black"/>
                </a:solidFill>
                <a:latin typeface="Tenorite"/>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1022078" y="282623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959478" y="2489079"/>
            <a:ext cx="620683" cy="276999"/>
          </a:xfrm>
          <a:prstGeom prst="rect">
            <a:avLst/>
          </a:prstGeom>
          <a:noFill/>
        </p:spPr>
        <p:txBody>
          <a:bodyPr wrap="none" rtlCol="0">
            <a:spAutoFit/>
          </a:bodyPr>
          <a:lstStyle/>
          <a:p>
            <a:pPr defTabSz="685800">
              <a:defRPr/>
            </a:pPr>
            <a:r>
              <a:rPr lang="en-US" sz="1200" dirty="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918637" y="5570411"/>
            <a:ext cx="584071" cy="276999"/>
          </a:xfrm>
          <a:prstGeom prst="rect">
            <a:avLst/>
          </a:prstGeom>
          <a:noFill/>
        </p:spPr>
        <p:txBody>
          <a:bodyPr wrap="none" rtlCol="0">
            <a:spAutoFit/>
          </a:bodyPr>
          <a:lstStyle/>
          <a:p>
            <a:pPr defTabSz="685800">
              <a:defRPr/>
            </a:pPr>
            <a:r>
              <a:rPr lang="en-US" sz="1200" dirty="0">
                <a:solidFill>
                  <a:srgbClr val="0083A9"/>
                </a:solidFill>
                <a:latin typeface="Tenorite"/>
              </a:rPr>
              <a:t>Lower</a:t>
            </a:r>
          </a:p>
        </p:txBody>
      </p:sp>
      <p:pic>
        <p:nvPicPr>
          <p:cNvPr id="10" name="Picture 9" descr="Graphical user interface, text, application, email&#10;&#10;Description automatically generated">
            <a:extLst>
              <a:ext uri="{FF2B5EF4-FFF2-40B4-BE49-F238E27FC236}">
                <a16:creationId xmlns:a16="http://schemas.microsoft.com/office/drawing/2014/main" id="{9F518052-ACFD-4EF7-F766-2F8B8668DA45}"/>
              </a:ext>
            </a:extLst>
          </p:cNvPr>
          <p:cNvPicPr>
            <a:picLocks noChangeAspect="1"/>
          </p:cNvPicPr>
          <p:nvPr/>
        </p:nvPicPr>
        <p:blipFill>
          <a:blip r:embed="rId3"/>
          <a:stretch>
            <a:fillRect/>
          </a:stretch>
        </p:blipFill>
        <p:spPr>
          <a:xfrm>
            <a:off x="1684903" y="1578499"/>
            <a:ext cx="7150802" cy="5149516"/>
          </a:xfrm>
          <a:prstGeom prst="rect">
            <a:avLst/>
          </a:prstGeom>
        </p:spPr>
      </p:pic>
      <p:sp>
        <p:nvSpPr>
          <p:cNvPr id="11" name="Rectangle 10">
            <a:extLst>
              <a:ext uri="{FF2B5EF4-FFF2-40B4-BE49-F238E27FC236}">
                <a16:creationId xmlns:a16="http://schemas.microsoft.com/office/drawing/2014/main" id="{C466C094-7AF4-7C5B-F3D9-08023F2B0944}"/>
              </a:ext>
            </a:extLst>
          </p:cNvPr>
          <p:cNvSpPr/>
          <p:nvPr/>
        </p:nvSpPr>
        <p:spPr>
          <a:xfrm>
            <a:off x="3188368" y="3022589"/>
            <a:ext cx="2071936" cy="3555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97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8310" y="723677"/>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899691" y="95166"/>
            <a:ext cx="6392618" cy="707886"/>
          </a:xfrm>
          <a:prstGeom prst="rect">
            <a:avLst/>
          </a:prstGeom>
          <a:noFill/>
        </p:spPr>
        <p:txBody>
          <a:bodyPr wrap="square" rtlCol="0">
            <a:spAutoFit/>
          </a:bodyPr>
          <a:lstStyle/>
          <a:p>
            <a:pPr algn="ctr"/>
            <a:r>
              <a:rPr lang="en-US" sz="4000" b="1" i="1" dirty="0">
                <a:latin typeface="+mj-lt"/>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711750918"/>
              </p:ext>
            </p:extLst>
          </p:nvPr>
        </p:nvGraphicFramePr>
        <p:xfrm>
          <a:off x="1964016" y="983679"/>
          <a:ext cx="8046720" cy="4502721"/>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300" b="0" dirty="0"/>
                        <a:t>Focus on Reading and Math as a foundational skill; Ensure students reach content mastery.</a:t>
                      </a:r>
                    </a:p>
                  </a:txBody>
                  <a:tcPr/>
                </a:tc>
                <a:tc>
                  <a:txBody>
                    <a:bodyPr/>
                    <a:lstStyle/>
                    <a:p>
                      <a:pPr algn="ctr"/>
                      <a:r>
                        <a:rPr lang="en-US" sz="1300" b="0" i="0" kern="1200" dirty="0">
                          <a:solidFill>
                            <a:schemeClr val="dk1"/>
                          </a:solidFill>
                          <a:effectLst/>
                          <a:latin typeface="+mn-lt"/>
                          <a:ea typeface="+mn-ea"/>
                          <a:cs typeface="+mn-cs"/>
                        </a:rPr>
                        <a:t>Secure foundational skills in literacy and math are crucial for students' success in college, career, and life and are considered key enablers of equity.</a:t>
                      </a:r>
                      <a:endParaRPr lang="en-US" sz="1300" b="0" dirty="0"/>
                    </a:p>
                  </a:txBody>
                  <a:tcPr/>
                </a:tc>
                <a:extLst>
                  <a:ext uri="{0D108BD9-81ED-4DB2-BD59-A6C34878D82A}">
                    <a16:rowId xmlns:a16="http://schemas.microsoft.com/office/drawing/2014/main" val="10001"/>
                  </a:ext>
                </a:extLst>
              </a:tr>
              <a:tr h="1101087">
                <a:tc>
                  <a:txBody>
                    <a:bodyPr/>
                    <a:lstStyle/>
                    <a:p>
                      <a:pPr algn="ctr"/>
                      <a:r>
                        <a:rPr lang="en-US" sz="1300" b="0" dirty="0"/>
                        <a:t>Ensure students are exposed to STE(A)M and work to obtain state certification by 2025. </a:t>
                      </a:r>
                    </a:p>
                  </a:txBody>
                  <a:tcPr/>
                </a:tc>
                <a:tc>
                  <a:txBody>
                    <a:bodyPr/>
                    <a:lstStyle/>
                    <a:p>
                      <a:pPr algn="ctr"/>
                      <a:r>
                        <a:rPr lang="en-US" sz="1300" b="0" i="0" kern="1200" dirty="0">
                          <a:solidFill>
                            <a:schemeClr val="dk1"/>
                          </a:solidFill>
                          <a:effectLst/>
                          <a:latin typeface="+mn-lt"/>
                          <a:ea typeface="+mn-ea"/>
                          <a:cs typeface="+mn-cs"/>
                        </a:rPr>
                        <a:t>STEAM inspires inquiry and curiosity; it empowers students to ask thought-provoking questions that promote creativity and exploration. Students are able to connect their problem-solving to real-world solutions.</a:t>
                      </a:r>
                      <a:endParaRPr lang="en-US" sz="1300" b="0" dirty="0"/>
                    </a:p>
                  </a:txBody>
                  <a:tcPr/>
                </a:tc>
                <a:extLst>
                  <a:ext uri="{0D108BD9-81ED-4DB2-BD59-A6C34878D82A}">
                    <a16:rowId xmlns:a16="http://schemas.microsoft.com/office/drawing/2014/main" val="10002"/>
                  </a:ext>
                </a:extLst>
              </a:tr>
              <a:tr h="1422169">
                <a:tc>
                  <a:txBody>
                    <a:bodyPr/>
                    <a:lstStyle/>
                    <a:p>
                      <a:pPr algn="ctr"/>
                      <a:r>
                        <a:rPr lang="en-US" sz="1300" b="0" dirty="0"/>
                        <a:t>Improve teacher efficacy and growth mindedness.</a:t>
                      </a:r>
                    </a:p>
                  </a:txBody>
                  <a:tcPr/>
                </a:tc>
                <a:tc>
                  <a:txBody>
                    <a:bodyPr/>
                    <a:lstStyle/>
                    <a:p>
                      <a:pPr algn="ctr"/>
                      <a:r>
                        <a:rPr lang="en-US" sz="1300" b="0" i="0" kern="1200" dirty="0">
                          <a:solidFill>
                            <a:schemeClr val="dk1"/>
                          </a:solidFill>
                          <a:effectLst/>
                          <a:latin typeface="+mn-lt"/>
                          <a:ea typeface="+mn-ea"/>
                          <a:cs typeface="+mn-cs"/>
                        </a:rPr>
                        <a:t>Teachers' self-efficacy, namely teachers' beliefs in their ability to effectively handle the tasks, obligations, and challenges related to their professional activity, plays a key role in influencing important academic outcomes</a:t>
                      </a:r>
                      <a:endParaRPr lang="en-US" sz="1300" b="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12</a:t>
            </a:fld>
            <a:endParaRPr lang="en-US"/>
          </a:p>
        </p:txBody>
      </p:sp>
    </p:spTree>
    <p:extLst>
      <p:ext uri="{BB962C8B-B14F-4D97-AF65-F5344CB8AC3E}">
        <p14:creationId xmlns:p14="http://schemas.microsoft.com/office/powerpoint/2010/main" val="421235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966769965"/>
              </p:ext>
            </p:extLst>
          </p:nvPr>
        </p:nvGraphicFramePr>
        <p:xfrm>
          <a:off x="2072640" y="997201"/>
          <a:ext cx="8046720" cy="492454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300" b="0" dirty="0"/>
                        <a:t>Improve leadership capacity and build opportunities.</a:t>
                      </a:r>
                    </a:p>
                  </a:txBody>
                  <a:tcPr/>
                </a:tc>
                <a:tc>
                  <a:txBody>
                    <a:bodyPr/>
                    <a:lstStyle/>
                    <a:p>
                      <a:pPr algn="ctr"/>
                      <a:r>
                        <a:rPr lang="en-US" sz="1300" b="0" i="0" kern="1200" dirty="0">
                          <a:solidFill>
                            <a:schemeClr val="dk1"/>
                          </a:solidFill>
                          <a:effectLst/>
                          <a:latin typeface="+mn-lt"/>
                          <a:ea typeface="+mn-ea"/>
                          <a:cs typeface="+mn-cs"/>
                        </a:rPr>
                        <a:t>Leadership capacity is the ability to reflect on the way in which you lead to develop more effective ways to get results. </a:t>
                      </a:r>
                      <a:endParaRPr lang="en-US" sz="1300" b="0" dirty="0"/>
                    </a:p>
                  </a:txBody>
                  <a:tcPr/>
                </a:tc>
                <a:extLst>
                  <a:ext uri="{0D108BD9-81ED-4DB2-BD59-A6C34878D82A}">
                    <a16:rowId xmlns:a16="http://schemas.microsoft.com/office/drawing/2014/main" val="10001"/>
                  </a:ext>
                </a:extLst>
              </a:tr>
              <a:tr h="1101087">
                <a:tc>
                  <a:txBody>
                    <a:bodyPr/>
                    <a:lstStyle/>
                    <a:p>
                      <a:pPr algn="ctr"/>
                      <a:r>
                        <a:rPr lang="en-US" sz="1300" b="0" dirty="0"/>
                        <a:t>Build systems and resources to support the school’s priorities. </a:t>
                      </a:r>
                    </a:p>
                  </a:txBody>
                  <a:tcPr/>
                </a:tc>
                <a:tc>
                  <a:txBody>
                    <a:bodyPr/>
                    <a:lstStyle/>
                    <a:p>
                      <a:pPr algn="ctr"/>
                      <a:r>
                        <a:rPr lang="en-US" sz="1300" b="0" dirty="0"/>
                        <a:t>Ensure that students are receiving</a:t>
                      </a:r>
                      <a:r>
                        <a:rPr lang="en-US" sz="1300" b="0" baseline="0" dirty="0"/>
                        <a:t> maximized opportunities for achievement and remediation daily</a:t>
                      </a:r>
                      <a:endParaRPr lang="en-US" sz="1300" b="0" dirty="0"/>
                    </a:p>
                  </a:txBody>
                  <a:tcPr/>
                </a:tc>
                <a:extLst>
                  <a:ext uri="{0D108BD9-81ED-4DB2-BD59-A6C34878D82A}">
                    <a16:rowId xmlns:a16="http://schemas.microsoft.com/office/drawing/2014/main" val="10002"/>
                  </a:ext>
                </a:extLst>
              </a:tr>
              <a:tr h="1016215">
                <a:tc>
                  <a:txBody>
                    <a:bodyPr/>
                    <a:lstStyle/>
                    <a:p>
                      <a:pPr algn="ctr"/>
                      <a:r>
                        <a:rPr lang="en-US" sz="1300" b="0" dirty="0"/>
                        <a:t>Inform and engage the school’s families and  communities.</a:t>
                      </a:r>
                    </a:p>
                  </a:txBody>
                  <a:tcPr/>
                </a:tc>
                <a:tc>
                  <a:txBody>
                    <a:bodyPr/>
                    <a:lstStyle/>
                    <a:p>
                      <a:pPr algn="ctr"/>
                      <a:r>
                        <a:rPr lang="en-US" sz="1300" b="0" i="0" kern="1200" dirty="0">
                          <a:solidFill>
                            <a:schemeClr val="dk1"/>
                          </a:solidFill>
                          <a:effectLst/>
                          <a:latin typeface="+mn-lt"/>
                          <a:ea typeface="+mn-ea"/>
                          <a:cs typeface="+mn-cs"/>
                        </a:rPr>
                        <a:t>Research shows that parent engagement in schools is closely linked to better student behavior, higher academic achievement, and enhanced social skills. </a:t>
                      </a:r>
                      <a:endParaRPr lang="en-US" sz="1300" b="0" dirty="0"/>
                    </a:p>
                  </a:txBody>
                  <a:tcPr/>
                </a:tc>
                <a:extLst>
                  <a:ext uri="{0D108BD9-81ED-4DB2-BD59-A6C34878D82A}">
                    <a16:rowId xmlns:a16="http://schemas.microsoft.com/office/drawing/2014/main" val="3820674288"/>
                  </a:ext>
                </a:extLst>
              </a:tr>
              <a:tr h="827773">
                <a:tc>
                  <a:txBody>
                    <a:bodyPr/>
                    <a:lstStyle/>
                    <a:p>
                      <a:pPr algn="ctr"/>
                      <a:r>
                        <a:rPr lang="en-US" sz="1300" b="0" dirty="0"/>
                        <a:t>Create a safe, nurturing and caring culture for all students.</a:t>
                      </a:r>
                    </a:p>
                  </a:txBody>
                  <a:tcPr/>
                </a:tc>
                <a:tc>
                  <a:txBody>
                    <a:bodyPr/>
                    <a:lstStyle/>
                    <a:p>
                      <a:pPr algn="ctr"/>
                      <a:r>
                        <a:rPr lang="en-US" sz="1300" b="0" i="0" kern="1200" dirty="0">
                          <a:solidFill>
                            <a:schemeClr val="dk1"/>
                          </a:solidFill>
                          <a:effectLst/>
                          <a:latin typeface="+mn-lt"/>
                          <a:ea typeface="+mn-ea"/>
                          <a:cs typeface="+mn-cs"/>
                        </a:rPr>
                        <a:t>Safe and nurturing environments help to improve scholars' academic performance, curtail bullying, reduce dropout rates, and build character.</a:t>
                      </a:r>
                      <a:endParaRPr lang="en-US" sz="1300" b="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13</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15</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2090499941"/>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16</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9" name="Picture 8" descr="Table&#10;&#10;Description automatically generated">
            <a:extLst>
              <a:ext uri="{FF2B5EF4-FFF2-40B4-BE49-F238E27FC236}">
                <a16:creationId xmlns:a16="http://schemas.microsoft.com/office/drawing/2014/main" id="{B73C997E-C2AC-B0D5-0D7B-69ADBCC64A1B}"/>
              </a:ext>
            </a:extLst>
          </p:cNvPr>
          <p:cNvPicPr>
            <a:picLocks noChangeAspect="1"/>
          </p:cNvPicPr>
          <p:nvPr/>
        </p:nvPicPr>
        <p:blipFill>
          <a:blip r:embed="rId3"/>
          <a:stretch>
            <a:fillRect/>
          </a:stretch>
        </p:blipFill>
        <p:spPr>
          <a:xfrm>
            <a:off x="3609474" y="595514"/>
            <a:ext cx="5728407" cy="6143063"/>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17</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a:solidFill>
                  <a:sysClr val="windowText" lastClr="000000"/>
                </a:solidFill>
                <a:latin typeface="Calibri"/>
              </a:rPr>
              <a:t>School Allocation</a:t>
            </a:r>
          </a:p>
        </p:txBody>
      </p:sp>
      <p:pic>
        <p:nvPicPr>
          <p:cNvPr id="7" name="Picture 6" descr="Chart&#10;&#10;Description automatically generated with medium confidence">
            <a:extLst>
              <a:ext uri="{FF2B5EF4-FFF2-40B4-BE49-F238E27FC236}">
                <a16:creationId xmlns:a16="http://schemas.microsoft.com/office/drawing/2014/main" id="{CFF649D4-5A41-9124-6144-93B1954791B2}"/>
              </a:ext>
            </a:extLst>
          </p:cNvPr>
          <p:cNvPicPr>
            <a:picLocks noChangeAspect="1"/>
          </p:cNvPicPr>
          <p:nvPr/>
        </p:nvPicPr>
        <p:blipFill>
          <a:blip r:embed="rId3"/>
          <a:stretch>
            <a:fillRect/>
          </a:stretch>
        </p:blipFill>
        <p:spPr>
          <a:xfrm>
            <a:off x="1981200" y="1538686"/>
            <a:ext cx="8229600" cy="4959706"/>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18</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234406" y="494900"/>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a:t>School FY24 CARES Allocation</a:t>
            </a:r>
            <a:endParaRPr lang="en-US">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a:p>
        </p:txBody>
      </p:sp>
      <p:sp>
        <p:nvSpPr>
          <p:cNvPr id="4" name="Rectangle 3">
            <a:extLst>
              <a:ext uri="{FF2B5EF4-FFF2-40B4-BE49-F238E27FC236}">
                <a16:creationId xmlns:a16="http://schemas.microsoft.com/office/drawing/2014/main" id="{7D99FA4B-262E-018C-32A7-09AFD7A83BBE}"/>
              </a:ext>
            </a:extLst>
          </p:cNvPr>
          <p:cNvSpPr/>
          <p:nvPr/>
        </p:nvSpPr>
        <p:spPr>
          <a:xfrm>
            <a:off x="6181725" y="1628775"/>
            <a:ext cx="24288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hart&#10;&#10;Description automatically generated">
            <a:extLst>
              <a:ext uri="{FF2B5EF4-FFF2-40B4-BE49-F238E27FC236}">
                <a16:creationId xmlns:a16="http://schemas.microsoft.com/office/drawing/2014/main" id="{17693C56-9188-1E27-C0E7-0B5BB7E89882}"/>
              </a:ext>
            </a:extLst>
          </p:cNvPr>
          <p:cNvPicPr>
            <a:picLocks noChangeAspect="1"/>
          </p:cNvPicPr>
          <p:nvPr/>
        </p:nvPicPr>
        <p:blipFill>
          <a:blip r:embed="rId3"/>
          <a:stretch>
            <a:fillRect/>
          </a:stretch>
        </p:blipFill>
        <p:spPr>
          <a:xfrm>
            <a:off x="2714625" y="1083614"/>
            <a:ext cx="6934200" cy="1879600"/>
          </a:xfrm>
          <a:prstGeom prst="rect">
            <a:avLst/>
          </a:prstGeom>
        </p:spPr>
      </p:pic>
    </p:spTree>
    <p:extLst>
      <p:ext uri="{BB962C8B-B14F-4D97-AF65-F5344CB8AC3E}">
        <p14:creationId xmlns:p14="http://schemas.microsoft.com/office/powerpoint/2010/main" val="194108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1833970" y="347472"/>
            <a:ext cx="8003286" cy="768096"/>
          </a:xfrm>
        </p:spPr>
        <p:txBody>
          <a:bodyPr anchor="t">
            <a:normAutofit fontScale="90000"/>
          </a:bodyPr>
          <a:lstStyle/>
          <a:p>
            <a:r>
              <a:rPr lang="en-US" b="1" i="0"/>
              <a:t>CARES Allocations</a:t>
            </a:r>
            <a:br>
              <a:rPr lang="en-US" b="1" i="0"/>
            </a:br>
            <a:r>
              <a:rPr lang="en-US" sz="1800">
                <a:solidFill>
                  <a:schemeClr val="tx1"/>
                </a:solidFill>
              </a:rPr>
              <a:t>Other allowable CARES expenditures include:</a:t>
            </a:r>
            <a:br>
              <a:rPr lang="en-US" sz="1800">
                <a:solidFill>
                  <a:schemeClr val="tx1"/>
                </a:solidFill>
              </a:rPr>
            </a:br>
            <a:endParaRPr lang="en-US" sz="1800"/>
          </a:p>
        </p:txBody>
      </p:sp>
      <p:sp>
        <p:nvSpPr>
          <p:cNvPr id="9" name="Slide Number Placeholder 3">
            <a:extLst>
              <a:ext uri="{FF2B5EF4-FFF2-40B4-BE49-F238E27FC236}">
                <a16:creationId xmlns:a16="http://schemas.microsoft.com/office/drawing/2014/main" id="{8AD4D5F6-7A5C-8A53-BF03-B28AD80D6833}"/>
              </a:ext>
            </a:extLst>
          </p:cNvPr>
          <p:cNvSpPr>
            <a:spLocks noGrp="1"/>
          </p:cNvSpPr>
          <p:nvPr>
            <p:ph type="sldNum" sz="quarter" idx="12"/>
          </p:nvPr>
        </p:nvSpPr>
        <p:spPr>
          <a:xfrm>
            <a:off x="9733026" y="457200"/>
            <a:ext cx="740664" cy="274320"/>
          </a:xfrm>
        </p:spPr>
        <p:txBody>
          <a:bodyPr/>
          <a:lstStyle/>
          <a:p>
            <a:pPr>
              <a:spcAft>
                <a:spcPts val="600"/>
              </a:spcAft>
            </a:pPr>
            <a:fld id="{AEC10A0C-BB77-FD4A-8FA4-D4334D01E3A4}" type="slidenum">
              <a:rPr lang="en-US" smtClean="0"/>
              <a:pPr>
                <a:spcAft>
                  <a:spcPts val="600"/>
                </a:spcAft>
              </a:pPr>
              <a:t>19</a:t>
            </a:fld>
            <a:endParaRPr lang="en-US"/>
          </a:p>
        </p:txBody>
      </p:sp>
      <p:graphicFrame>
        <p:nvGraphicFramePr>
          <p:cNvPr id="5" name="Content Placeholder 2">
            <a:extLst>
              <a:ext uri="{FF2B5EF4-FFF2-40B4-BE49-F238E27FC236}">
                <a16:creationId xmlns:a16="http://schemas.microsoft.com/office/drawing/2014/main" id="{7A1F52A1-9E7F-8983-2361-F0E86B437333}"/>
              </a:ext>
            </a:extLst>
          </p:cNvPr>
          <p:cNvGraphicFramePr>
            <a:graphicFrameLocks noGrp="1"/>
          </p:cNvGraphicFramePr>
          <p:nvPr>
            <p:ph sz="half" idx="1"/>
            <p:extLst>
              <p:ext uri="{D42A27DB-BD31-4B8C-83A1-F6EECF244321}">
                <p14:modId xmlns:p14="http://schemas.microsoft.com/office/powerpoint/2010/main" val="35679456"/>
              </p:ext>
            </p:extLst>
          </p:nvPr>
        </p:nvGraphicFramePr>
        <p:xfrm>
          <a:off x="800100" y="962026"/>
          <a:ext cx="10591800" cy="569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90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B0FBFB-EECD-BC49-B3EC-81FD66424E6F}"/>
              </a:ext>
            </a:extLst>
          </p:cNvPr>
          <p:cNvSpPr>
            <a:spLocks noGrp="1"/>
          </p:cNvSpPr>
          <p:nvPr>
            <p:ph type="sldNum" idx="12"/>
          </p:nvPr>
        </p:nvSpPr>
        <p:spPr/>
        <p:txBody>
          <a:bodyPr/>
          <a:lstStyle/>
          <a:p>
            <a:fld id="{00000000-1234-1234-1234-123412341234}" type="slidenum">
              <a:rPr lang="en" smtClean="0"/>
              <a:pPr/>
              <a:t>2</a:t>
            </a:fld>
            <a:endParaRPr lang="en"/>
          </a:p>
        </p:txBody>
      </p:sp>
      <p:sp>
        <p:nvSpPr>
          <p:cNvPr id="6" name="Rectangle 5">
            <a:extLst>
              <a:ext uri="{FF2B5EF4-FFF2-40B4-BE49-F238E27FC236}">
                <a16:creationId xmlns:a16="http://schemas.microsoft.com/office/drawing/2014/main" id="{B5F464A7-C136-8C4A-9F54-323080A66001}"/>
              </a:ext>
            </a:extLst>
          </p:cNvPr>
          <p:cNvSpPr/>
          <p:nvPr/>
        </p:nvSpPr>
        <p:spPr>
          <a:xfrm>
            <a:off x="716048" y="945914"/>
            <a:ext cx="10158871" cy="861774"/>
          </a:xfrm>
          <a:prstGeom prst="rect">
            <a:avLst/>
          </a:prstGeom>
          <a:noFill/>
        </p:spPr>
        <p:txBody>
          <a:bodyPr wrap="none" lIns="121920" tIns="60960" rIns="121920" bIns="60960">
            <a:spAutoFit/>
          </a:bodyPr>
          <a:lstStyle/>
          <a:p>
            <a:pPr algn="ctr"/>
            <a:r>
              <a:rPr lang="en-US" sz="4800" b="1" spc="67" dirty="0">
                <a:ln w="9525" cmpd="sng">
                  <a:solidFill>
                    <a:schemeClr val="accent1"/>
                  </a:solidFill>
                  <a:prstDash val="solid"/>
                </a:ln>
                <a:solidFill>
                  <a:srgbClr val="70AD47">
                    <a:tint val="1000"/>
                  </a:srgbClr>
                </a:solidFill>
                <a:effectLst>
                  <a:glow rad="38100">
                    <a:schemeClr val="accent1">
                      <a:alpha val="40000"/>
                    </a:schemeClr>
                  </a:glow>
                </a:effectLst>
              </a:rPr>
              <a:t>GO TEAM MEMBERS 2022-2023</a:t>
            </a:r>
          </a:p>
        </p:txBody>
      </p:sp>
      <p:graphicFrame>
        <p:nvGraphicFramePr>
          <p:cNvPr id="7" name="Table 6">
            <a:extLst>
              <a:ext uri="{FF2B5EF4-FFF2-40B4-BE49-F238E27FC236}">
                <a16:creationId xmlns:a16="http://schemas.microsoft.com/office/drawing/2014/main" id="{35694EC2-747C-C04B-BB6B-468EFA46DA46}"/>
              </a:ext>
            </a:extLst>
          </p:cNvPr>
          <p:cNvGraphicFramePr>
            <a:graphicFrameLocks noGrp="1"/>
          </p:cNvGraphicFramePr>
          <p:nvPr>
            <p:extLst>
              <p:ext uri="{D42A27DB-BD31-4B8C-83A1-F6EECF244321}">
                <p14:modId xmlns:p14="http://schemas.microsoft.com/office/powerpoint/2010/main" val="3011126407"/>
              </p:ext>
            </p:extLst>
          </p:nvPr>
        </p:nvGraphicFramePr>
        <p:xfrm>
          <a:off x="3871356" y="1935678"/>
          <a:ext cx="7467648" cy="4465123"/>
        </p:xfrm>
        <a:graphic>
          <a:graphicData uri="http://schemas.openxmlformats.org/drawingml/2006/table">
            <a:tbl>
              <a:tblPr firstRow="1" bandRow="1"/>
              <a:tblGrid>
                <a:gridCol w="3733824">
                  <a:extLst>
                    <a:ext uri="{9D8B030D-6E8A-4147-A177-3AD203B41FA5}">
                      <a16:colId xmlns:a16="http://schemas.microsoft.com/office/drawing/2014/main" val="868217347"/>
                    </a:ext>
                  </a:extLst>
                </a:gridCol>
                <a:gridCol w="3733824">
                  <a:extLst>
                    <a:ext uri="{9D8B030D-6E8A-4147-A177-3AD203B41FA5}">
                      <a16:colId xmlns:a16="http://schemas.microsoft.com/office/drawing/2014/main" val="4274735305"/>
                    </a:ext>
                  </a:extLst>
                </a:gridCol>
              </a:tblGrid>
              <a:tr h="518241">
                <a:tc>
                  <a:txBody>
                    <a:bodyPr/>
                    <a:lstStyle/>
                    <a:p>
                      <a:pPr algn="ctr"/>
                      <a:r>
                        <a:rPr lang="en-US" sz="2400" b="1" dirty="0"/>
                        <a:t>NAME</a:t>
                      </a:r>
                    </a:p>
                  </a:txBody>
                  <a:tcPr marL="121920" marR="121920" marT="60960" marB="60960">
                    <a:solidFill>
                      <a:srgbClr val="FF0000"/>
                    </a:solidFill>
                  </a:tcPr>
                </a:tc>
                <a:tc>
                  <a:txBody>
                    <a:bodyPr/>
                    <a:lstStyle/>
                    <a:p>
                      <a:pPr algn="ctr"/>
                      <a:r>
                        <a:rPr lang="en-US" sz="2400" b="1" dirty="0"/>
                        <a:t>ROLE</a:t>
                      </a:r>
                    </a:p>
                  </a:txBody>
                  <a:tcPr marL="121920" marR="121920" marT="60960" marB="60960">
                    <a:solidFill>
                      <a:srgbClr val="FF0000"/>
                    </a:solidFill>
                  </a:tcPr>
                </a:tc>
                <a:extLst>
                  <a:ext uri="{0D108BD9-81ED-4DB2-BD59-A6C34878D82A}">
                    <a16:rowId xmlns:a16="http://schemas.microsoft.com/office/drawing/2014/main" val="2960972244"/>
                  </a:ext>
                </a:extLst>
              </a:tr>
              <a:tr h="390971">
                <a:tc>
                  <a:txBody>
                    <a:bodyPr/>
                    <a:lstStyle/>
                    <a:p>
                      <a:pPr algn="ctr"/>
                      <a:r>
                        <a:rPr lang="en-US" sz="1200" dirty="0"/>
                        <a:t>Dr. Tara Spencer</a:t>
                      </a:r>
                    </a:p>
                  </a:txBody>
                  <a:tcPr marL="121920" marR="121920" marT="60960" marB="60960"/>
                </a:tc>
                <a:tc>
                  <a:txBody>
                    <a:bodyPr/>
                    <a:lstStyle/>
                    <a:p>
                      <a:pPr algn="ctr"/>
                      <a:r>
                        <a:rPr lang="en-US" sz="1200" dirty="0"/>
                        <a:t>Principal</a:t>
                      </a:r>
                    </a:p>
                  </a:txBody>
                  <a:tcPr marL="121920" marR="121920" marT="60960" marB="60960"/>
                </a:tc>
                <a:extLst>
                  <a:ext uri="{0D108BD9-81ED-4DB2-BD59-A6C34878D82A}">
                    <a16:rowId xmlns:a16="http://schemas.microsoft.com/office/drawing/2014/main" val="3539644995"/>
                  </a:ext>
                </a:extLst>
              </a:tr>
              <a:tr h="390971">
                <a:tc>
                  <a:txBody>
                    <a:bodyPr/>
                    <a:lstStyle/>
                    <a:p>
                      <a:pPr algn="ctr"/>
                      <a:r>
                        <a:rPr lang="en-US" sz="1200" dirty="0"/>
                        <a:t>Ms. </a:t>
                      </a:r>
                      <a:r>
                        <a:rPr lang="en-US" sz="1200" dirty="0" err="1"/>
                        <a:t>Ieshia</a:t>
                      </a:r>
                      <a:r>
                        <a:rPr lang="en-US" sz="1200" dirty="0"/>
                        <a:t> Freeman</a:t>
                      </a:r>
                    </a:p>
                  </a:txBody>
                  <a:tcPr marL="121920" marR="121920" marT="60960" marB="60960"/>
                </a:tc>
                <a:tc>
                  <a:txBody>
                    <a:bodyPr/>
                    <a:lstStyle/>
                    <a:p>
                      <a:pPr algn="ctr"/>
                      <a:r>
                        <a:rPr lang="en-US" sz="1200" dirty="0"/>
                        <a:t>Parent</a:t>
                      </a:r>
                    </a:p>
                  </a:txBody>
                  <a:tcPr marL="121920" marR="121920" marT="60960" marB="60960"/>
                </a:tc>
                <a:extLst>
                  <a:ext uri="{0D108BD9-81ED-4DB2-BD59-A6C34878D82A}">
                    <a16:rowId xmlns:a16="http://schemas.microsoft.com/office/drawing/2014/main" val="3314042721"/>
                  </a:ext>
                </a:extLst>
              </a:tr>
              <a:tr h="447551">
                <a:tc>
                  <a:txBody>
                    <a:bodyPr/>
                    <a:lstStyle/>
                    <a:p>
                      <a:pPr algn="ctr"/>
                      <a:r>
                        <a:rPr lang="en-US" sz="1200" dirty="0"/>
                        <a:t>Ms. Melinda Malone</a:t>
                      </a:r>
                    </a:p>
                  </a:txBody>
                  <a:tcPr marL="121920" marR="121920" marT="60960" marB="60960"/>
                </a:tc>
                <a:tc>
                  <a:txBody>
                    <a:bodyPr/>
                    <a:lstStyle/>
                    <a:p>
                      <a:pPr algn="ctr"/>
                      <a:r>
                        <a:rPr lang="en-US" sz="1200" dirty="0"/>
                        <a:t>Parent</a:t>
                      </a:r>
                    </a:p>
                  </a:txBody>
                  <a:tcPr marL="121920" marR="121920" marT="60960" marB="60960"/>
                </a:tc>
                <a:extLst>
                  <a:ext uri="{0D108BD9-81ED-4DB2-BD59-A6C34878D82A}">
                    <a16:rowId xmlns:a16="http://schemas.microsoft.com/office/drawing/2014/main" val="120257173"/>
                  </a:ext>
                </a:extLst>
              </a:tr>
              <a:tr h="390971">
                <a:tc>
                  <a:txBody>
                    <a:bodyPr/>
                    <a:lstStyle/>
                    <a:p>
                      <a:pPr algn="ctr"/>
                      <a:r>
                        <a:rPr lang="en-US" sz="1200" dirty="0"/>
                        <a:t>Ms. </a:t>
                      </a:r>
                      <a:r>
                        <a:rPr lang="en-US" sz="1200" dirty="0" err="1"/>
                        <a:t>Terrion</a:t>
                      </a:r>
                      <a:r>
                        <a:rPr lang="en-US" sz="1200" dirty="0"/>
                        <a:t> Moody</a:t>
                      </a:r>
                    </a:p>
                  </a:txBody>
                  <a:tcPr marL="121920" marR="121920" marT="60960" marB="60960"/>
                </a:tc>
                <a:tc>
                  <a:txBody>
                    <a:bodyPr/>
                    <a:lstStyle/>
                    <a:p>
                      <a:pPr algn="ctr"/>
                      <a:r>
                        <a:rPr lang="en-US" sz="1200" dirty="0"/>
                        <a:t>Parent</a:t>
                      </a:r>
                    </a:p>
                  </a:txBody>
                  <a:tcPr marL="121920" marR="121920" marT="60960" marB="60960"/>
                </a:tc>
                <a:extLst>
                  <a:ext uri="{0D108BD9-81ED-4DB2-BD59-A6C34878D82A}">
                    <a16:rowId xmlns:a16="http://schemas.microsoft.com/office/drawing/2014/main" val="3739647218"/>
                  </a:ext>
                </a:extLst>
              </a:tr>
              <a:tr h="390971">
                <a:tc>
                  <a:txBody>
                    <a:bodyPr/>
                    <a:lstStyle/>
                    <a:p>
                      <a:pPr algn="ctr"/>
                      <a:r>
                        <a:rPr lang="en-US" sz="1200" dirty="0"/>
                        <a:t>Ms. </a:t>
                      </a:r>
                      <a:r>
                        <a:rPr lang="en-US" sz="1200" dirty="0" err="1"/>
                        <a:t>Nartasha</a:t>
                      </a:r>
                      <a:r>
                        <a:rPr lang="en-US" sz="1200" dirty="0"/>
                        <a:t> Smith-Willis</a:t>
                      </a:r>
                    </a:p>
                  </a:txBody>
                  <a:tcPr marL="121920" marR="121920" marT="60960" marB="60960"/>
                </a:tc>
                <a:tc>
                  <a:txBody>
                    <a:bodyPr/>
                    <a:lstStyle/>
                    <a:p>
                      <a:pPr algn="ctr"/>
                      <a:r>
                        <a:rPr lang="en-US" sz="1200" dirty="0"/>
                        <a:t>Staff</a:t>
                      </a:r>
                    </a:p>
                  </a:txBody>
                  <a:tcPr marL="121920" marR="121920" marT="60960" marB="60960"/>
                </a:tc>
                <a:extLst>
                  <a:ext uri="{0D108BD9-81ED-4DB2-BD59-A6C34878D82A}">
                    <a16:rowId xmlns:a16="http://schemas.microsoft.com/office/drawing/2014/main" val="3011988033"/>
                  </a:ext>
                </a:extLst>
              </a:tr>
              <a:tr h="390971">
                <a:tc>
                  <a:txBody>
                    <a:bodyPr/>
                    <a:lstStyle/>
                    <a:p>
                      <a:pPr algn="ctr"/>
                      <a:r>
                        <a:rPr lang="en-US" sz="1200" b="0" dirty="0">
                          <a:solidFill>
                            <a:schemeClr val="tx1"/>
                          </a:solidFill>
                        </a:rPr>
                        <a:t>Ms. </a:t>
                      </a:r>
                      <a:r>
                        <a:rPr lang="en-US" sz="1200" b="0" dirty="0" err="1">
                          <a:solidFill>
                            <a:schemeClr val="tx1"/>
                          </a:solidFill>
                        </a:rPr>
                        <a:t>Seggee</a:t>
                      </a:r>
                      <a:r>
                        <a:rPr lang="en-US" sz="1200" b="0" dirty="0">
                          <a:solidFill>
                            <a:schemeClr val="tx1"/>
                          </a:solidFill>
                        </a:rPr>
                        <a:t> Davis</a:t>
                      </a:r>
                    </a:p>
                  </a:txBody>
                  <a:tcPr marL="121920" marR="121920" marT="60960" marB="60960"/>
                </a:tc>
                <a:tc>
                  <a:txBody>
                    <a:bodyPr/>
                    <a:lstStyle/>
                    <a:p>
                      <a:pPr algn="ctr"/>
                      <a:r>
                        <a:rPr lang="en-US" sz="1200" dirty="0"/>
                        <a:t>Staff</a:t>
                      </a:r>
                    </a:p>
                  </a:txBody>
                  <a:tcPr marL="121920" marR="121920" marT="60960" marB="60960"/>
                </a:tc>
                <a:extLst>
                  <a:ext uri="{0D108BD9-81ED-4DB2-BD59-A6C34878D82A}">
                    <a16:rowId xmlns:a16="http://schemas.microsoft.com/office/drawing/2014/main" val="474040363"/>
                  </a:ext>
                </a:extLst>
              </a:tr>
              <a:tr h="390971">
                <a:tc>
                  <a:txBody>
                    <a:bodyPr/>
                    <a:lstStyle/>
                    <a:p>
                      <a:pPr algn="ctr"/>
                      <a:r>
                        <a:rPr lang="en-US" sz="1200" b="0" dirty="0">
                          <a:solidFill>
                            <a:schemeClr val="tx1"/>
                          </a:solidFill>
                        </a:rPr>
                        <a:t>Ms. Erin Gore</a:t>
                      </a:r>
                    </a:p>
                  </a:txBody>
                  <a:tcPr marL="121920" marR="121920" marT="60960" marB="60960"/>
                </a:tc>
                <a:tc>
                  <a:txBody>
                    <a:bodyPr/>
                    <a:lstStyle/>
                    <a:p>
                      <a:pPr algn="ctr"/>
                      <a:r>
                        <a:rPr lang="en-US" sz="1200" dirty="0"/>
                        <a:t>Staff</a:t>
                      </a:r>
                    </a:p>
                  </a:txBody>
                  <a:tcPr marL="121920" marR="121920" marT="60960" marB="60960"/>
                </a:tc>
                <a:extLst>
                  <a:ext uri="{0D108BD9-81ED-4DB2-BD59-A6C34878D82A}">
                    <a16:rowId xmlns:a16="http://schemas.microsoft.com/office/drawing/2014/main" val="394621731"/>
                  </a:ext>
                </a:extLst>
              </a:tr>
              <a:tr h="390971">
                <a:tc>
                  <a:txBody>
                    <a:bodyPr/>
                    <a:lstStyle/>
                    <a:p>
                      <a:pPr algn="ctr"/>
                      <a:r>
                        <a:rPr lang="en-US" sz="1200" b="0" dirty="0">
                          <a:solidFill>
                            <a:schemeClr val="tx1"/>
                          </a:solidFill>
                        </a:rPr>
                        <a:t>Ms. Terra Washington</a:t>
                      </a:r>
                    </a:p>
                  </a:txBody>
                  <a:tcPr marL="121920" marR="121920" marT="60960" marB="60960"/>
                </a:tc>
                <a:tc>
                  <a:txBody>
                    <a:bodyPr/>
                    <a:lstStyle/>
                    <a:p>
                      <a:pPr algn="ctr"/>
                      <a:r>
                        <a:rPr lang="en-US" sz="1200" dirty="0"/>
                        <a:t>Community Member</a:t>
                      </a:r>
                    </a:p>
                  </a:txBody>
                  <a:tcPr marL="121920" marR="121920" marT="60960" marB="60960"/>
                </a:tc>
                <a:extLst>
                  <a:ext uri="{0D108BD9-81ED-4DB2-BD59-A6C34878D82A}">
                    <a16:rowId xmlns:a16="http://schemas.microsoft.com/office/drawing/2014/main" val="2893067022"/>
                  </a:ext>
                </a:extLst>
              </a:tr>
              <a:tr h="390971">
                <a:tc>
                  <a:txBody>
                    <a:bodyPr/>
                    <a:lstStyle/>
                    <a:p>
                      <a:pPr algn="ctr"/>
                      <a:r>
                        <a:rPr lang="en-US" sz="1200" b="1" dirty="0">
                          <a:solidFill>
                            <a:schemeClr val="tx1"/>
                          </a:solidFill>
                        </a:rPr>
                        <a:t>Mr. Terry Lee</a:t>
                      </a:r>
                    </a:p>
                  </a:txBody>
                  <a:tcPr marL="121920" marR="121920" marT="60960" marB="60960"/>
                </a:tc>
                <a:tc>
                  <a:txBody>
                    <a:bodyPr/>
                    <a:lstStyle/>
                    <a:p>
                      <a:pPr algn="ctr"/>
                      <a:r>
                        <a:rPr lang="en-US" sz="1200" dirty="0"/>
                        <a:t>Community Member</a:t>
                      </a:r>
                    </a:p>
                  </a:txBody>
                  <a:tcPr marL="121920" marR="121920" marT="60960" marB="60960"/>
                </a:tc>
                <a:extLst>
                  <a:ext uri="{0D108BD9-81ED-4DB2-BD59-A6C34878D82A}">
                    <a16:rowId xmlns:a16="http://schemas.microsoft.com/office/drawing/2014/main" val="507947234"/>
                  </a:ext>
                </a:extLst>
              </a:tr>
              <a:tr h="371563">
                <a:tc>
                  <a:txBody>
                    <a:bodyPr/>
                    <a:lstStyle/>
                    <a:p>
                      <a:pPr algn="ctr"/>
                      <a:r>
                        <a:rPr lang="en-US" sz="1200" b="0" dirty="0">
                          <a:solidFill>
                            <a:schemeClr val="tx1"/>
                          </a:solidFill>
                        </a:rPr>
                        <a:t>Ms. Wanda Washington</a:t>
                      </a:r>
                    </a:p>
                  </a:txBody>
                  <a:tcPr marL="121920" marR="121920" marT="60960" marB="60960"/>
                </a:tc>
                <a:tc>
                  <a:txBody>
                    <a:bodyPr/>
                    <a:lstStyle/>
                    <a:p>
                      <a:pPr algn="ctr"/>
                      <a:r>
                        <a:rPr lang="en-US" sz="1200" dirty="0"/>
                        <a:t>Swing Seat</a:t>
                      </a:r>
                    </a:p>
                  </a:txBody>
                  <a:tcPr marL="121920" marR="121920" marT="60960" marB="60960"/>
                </a:tc>
                <a:extLst>
                  <a:ext uri="{0D108BD9-81ED-4DB2-BD59-A6C34878D82A}">
                    <a16:rowId xmlns:a16="http://schemas.microsoft.com/office/drawing/2014/main" val="269052802"/>
                  </a:ext>
                </a:extLst>
              </a:tr>
            </a:tbl>
          </a:graphicData>
        </a:graphic>
      </p:graphicFrame>
      <p:sp>
        <p:nvSpPr>
          <p:cNvPr id="2" name="Rectangle 1"/>
          <p:cNvSpPr/>
          <p:nvPr/>
        </p:nvSpPr>
        <p:spPr>
          <a:xfrm rot="20267866">
            <a:off x="-938240" y="2360811"/>
            <a:ext cx="5578218" cy="1107996"/>
          </a:xfrm>
          <a:prstGeom prst="rect">
            <a:avLst/>
          </a:prstGeom>
          <a:noFill/>
        </p:spPr>
        <p:txBody>
          <a:bodyPr wrap="square" lIns="121920" tIns="60960" rIns="121920" bIns="60960">
            <a:spAutoFit/>
            <a:scene3d>
              <a:camera prst="orthographicFront"/>
              <a:lightRig rig="soft" dir="t">
                <a:rot lat="0" lon="0" rev="15600000"/>
              </a:lightRig>
            </a:scene3d>
            <a:sp3d extrusionH="57150" prstMaterial="softEdge">
              <a:bevelT w="25400" h="38100"/>
            </a:sp3d>
          </a:bodyPr>
          <a:lstStyle/>
          <a:p>
            <a:pPr algn="ctr"/>
            <a:r>
              <a:rPr lang="en-US" sz="6400" b="1" dirty="0">
                <a:ln/>
                <a:solidFill>
                  <a:srgbClr val="FF0000"/>
                </a:solidFill>
                <a:effectLst>
                  <a:outerShdw blurRad="50800" dist="38100" dir="2700000" algn="tl" rotWithShape="0">
                    <a:prstClr val="black">
                      <a:alpha val="40000"/>
                    </a:prstClr>
                  </a:outerShdw>
                </a:effectLst>
                <a:latin typeface="Arial Black" panose="020B0A04020102020204" pitchFamily="34" charset="0"/>
              </a:rPr>
              <a:t>Roll Call</a:t>
            </a:r>
          </a:p>
        </p:txBody>
      </p:sp>
      <p:pic>
        <p:nvPicPr>
          <p:cNvPr id="4" name="Picture 3" descr="A picture containing clipart, vector graphics&#10;&#10;Description automatically generated">
            <a:extLst>
              <a:ext uri="{FF2B5EF4-FFF2-40B4-BE49-F238E27FC236}">
                <a16:creationId xmlns:a16="http://schemas.microsoft.com/office/drawing/2014/main" id="{DDB36C00-CF44-4B46-A5A1-D4A3835C541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90260" y="3620732"/>
            <a:ext cx="2576979" cy="1889321"/>
          </a:xfrm>
          <a:prstGeom prst="rect">
            <a:avLst/>
          </a:prstGeom>
        </p:spPr>
      </p:pic>
    </p:spTree>
    <p:extLst>
      <p:ext uri="{BB962C8B-B14F-4D97-AF65-F5344CB8AC3E}">
        <p14:creationId xmlns:p14="http://schemas.microsoft.com/office/powerpoint/2010/main" val="80477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24</a:t>
            </a:r>
            <a:r>
              <a:rPr lang="en-US" sz="2000" baseline="30000">
                <a:solidFill>
                  <a:schemeClr val="bg2">
                    <a:lumMod val="25000"/>
                  </a:schemeClr>
                </a:solidFill>
              </a:rPr>
              <a:t>th</a:t>
            </a:r>
            <a:r>
              <a:rPr lang="en-US" sz="2000">
                <a:solidFill>
                  <a:schemeClr val="bg2">
                    <a:lumMod val="25000"/>
                  </a:schemeClr>
                </a:solidFill>
              </a:rPr>
              <a:t>-early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17</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20</a:t>
            </a:fld>
            <a:endParaRPr lang="en-US"/>
          </a:p>
        </p:txBody>
      </p:sp>
    </p:spTree>
    <p:extLst>
      <p:ext uri="{BB962C8B-B14F-4D97-AF65-F5344CB8AC3E}">
        <p14:creationId xmlns:p14="http://schemas.microsoft.com/office/powerpoint/2010/main" val="425774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21</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CEB767-1B04-0C94-E45D-623DB0A36398}"/>
              </a:ext>
            </a:extLst>
          </p:cNvPr>
          <p:cNvSpPr>
            <a:spLocks noGrp="1"/>
          </p:cNvSpPr>
          <p:nvPr>
            <p:ph idx="1"/>
          </p:nvPr>
        </p:nvSpPr>
        <p:spPr>
          <a:xfrm>
            <a:off x="1227648" y="1745592"/>
            <a:ext cx="9925623" cy="3366815"/>
          </a:xfrm>
          <a:solidFill>
            <a:schemeClr val="accent1"/>
          </a:solidFill>
          <a:ln w="76200">
            <a:solidFill>
              <a:schemeClr val="tx2">
                <a:lumMod val="75000"/>
              </a:schemeClr>
            </a:solidFill>
          </a:ln>
        </p:spPr>
        <p:txBody>
          <a:bodyPr/>
          <a:lstStyle/>
          <a:p>
            <a:pPr marL="745049" lvl="1" indent="0">
              <a:buNone/>
            </a:pPr>
            <a:endParaRPr lang="en-US" sz="2800" dirty="0"/>
          </a:p>
          <a:p>
            <a:pPr marL="745049" lvl="1" indent="0">
              <a:buNone/>
            </a:pPr>
            <a:r>
              <a:rPr lang="en-US" sz="2800" dirty="0"/>
              <a:t>a. Next Meeting: February 9</a:t>
            </a:r>
            <a:r>
              <a:rPr lang="en-US" sz="2800" baseline="30000" dirty="0"/>
              <a:t>th</a:t>
            </a:r>
            <a:r>
              <a:rPr lang="en-US" sz="2800" dirty="0"/>
              <a:t>, 2023 @ 3:30PM</a:t>
            </a:r>
          </a:p>
          <a:p>
            <a:pPr marL="745049" lvl="1" indent="0">
              <a:buNone/>
            </a:pPr>
            <a:r>
              <a:rPr lang="en-US" sz="2800" dirty="0"/>
              <a:t>b. Winter Break Recess- February 20</a:t>
            </a:r>
            <a:r>
              <a:rPr lang="en-US" sz="2800" baseline="30000" dirty="0"/>
              <a:t>th</a:t>
            </a:r>
            <a:r>
              <a:rPr lang="en-US" sz="2800" dirty="0"/>
              <a:t> – 24</a:t>
            </a:r>
            <a:r>
              <a:rPr lang="en-US" sz="2800" baseline="30000" dirty="0"/>
              <a:t>th</a:t>
            </a:r>
            <a:r>
              <a:rPr lang="en-US" sz="2800" dirty="0"/>
              <a:t> </a:t>
            </a:r>
          </a:p>
          <a:p>
            <a:endParaRPr lang="en-US" sz="2400" dirty="0"/>
          </a:p>
        </p:txBody>
      </p:sp>
      <p:sp>
        <p:nvSpPr>
          <p:cNvPr id="4" name="Rectangle 3">
            <a:extLst>
              <a:ext uri="{FF2B5EF4-FFF2-40B4-BE49-F238E27FC236}">
                <a16:creationId xmlns:a16="http://schemas.microsoft.com/office/drawing/2014/main" id="{61095F3B-D805-920B-B095-E6983451E9DD}"/>
              </a:ext>
            </a:extLst>
          </p:cNvPr>
          <p:cNvSpPr/>
          <p:nvPr/>
        </p:nvSpPr>
        <p:spPr>
          <a:xfrm>
            <a:off x="1406042" y="582116"/>
            <a:ext cx="9568837" cy="769441"/>
          </a:xfrm>
          <a:prstGeom prst="rect">
            <a:avLst/>
          </a:prstGeom>
          <a:noFill/>
        </p:spPr>
        <p:txBody>
          <a:bodyPr wrap="none" lIns="91440" tIns="45720" rIns="91440" bIns="45720">
            <a:spAutoFit/>
          </a:bodyPr>
          <a:lstStyle/>
          <a:p>
            <a:pPr algn="ctr"/>
            <a:r>
              <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Announcements and Upcoming Events</a:t>
            </a:r>
          </a:p>
        </p:txBody>
      </p:sp>
    </p:spTree>
    <p:extLst>
      <p:ext uri="{BB962C8B-B14F-4D97-AF65-F5344CB8AC3E}">
        <p14:creationId xmlns:p14="http://schemas.microsoft.com/office/powerpoint/2010/main" val="369969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454AF-F4AA-B9E6-E23B-056E7FDAB3E9}"/>
              </a:ext>
            </a:extLst>
          </p:cNvPr>
          <p:cNvSpPr>
            <a:spLocks noGrp="1"/>
          </p:cNvSpPr>
          <p:nvPr>
            <p:ph type="title"/>
          </p:nvPr>
        </p:nvSpPr>
        <p:spPr>
          <a:xfrm>
            <a:off x="4486200" y="594360"/>
            <a:ext cx="6766560" cy="1463040"/>
          </a:xfrm>
        </p:spPr>
        <p:txBody>
          <a:bodyPr/>
          <a:lstStyle/>
          <a:p>
            <a:pPr algn="ctr"/>
            <a:r>
              <a:rPr lang="en-US" sz="4800" dirty="0">
                <a:solidFill>
                  <a:schemeClr val="tx2"/>
                </a:solidFill>
              </a:rPr>
              <a:t>Meeting Adjournment</a:t>
            </a:r>
          </a:p>
        </p:txBody>
      </p:sp>
      <p:pic>
        <p:nvPicPr>
          <p:cNvPr id="6" name="Content Placeholder 5" descr="A picture containing indoor, tool, hammer, chocolate&#10;&#10;Description automatically generated">
            <a:extLst>
              <a:ext uri="{FF2B5EF4-FFF2-40B4-BE49-F238E27FC236}">
                <a16:creationId xmlns:a16="http://schemas.microsoft.com/office/drawing/2014/main" id="{16085CE1-E7A2-2DE3-2758-B348216A8C9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763293" y="2487200"/>
            <a:ext cx="5445099" cy="3776440"/>
          </a:xfrm>
        </p:spPr>
      </p:pic>
      <p:sp>
        <p:nvSpPr>
          <p:cNvPr id="4" name="Slide Number Placeholder 3">
            <a:extLst>
              <a:ext uri="{FF2B5EF4-FFF2-40B4-BE49-F238E27FC236}">
                <a16:creationId xmlns:a16="http://schemas.microsoft.com/office/drawing/2014/main" id="{8226D558-0DEA-9D5B-77C5-95D784E67879}"/>
              </a:ext>
            </a:extLst>
          </p:cNvPr>
          <p:cNvSpPr>
            <a:spLocks noGrp="1"/>
          </p:cNvSpPr>
          <p:nvPr>
            <p:ph type="sldNum" sz="quarter" idx="12"/>
          </p:nvPr>
        </p:nvSpPr>
        <p:spPr/>
        <p:txBody>
          <a:bodyPr/>
          <a:lstStyle/>
          <a:p>
            <a:fld id="{AEC10A0C-BB77-FD4A-8FA4-D4334D01E3A4}" type="slidenum">
              <a:rPr lang="en-US" smtClean="0"/>
              <a:pPr/>
              <a:t>23</a:t>
            </a:fld>
            <a:endParaRPr lang="en-US"/>
          </a:p>
        </p:txBody>
      </p:sp>
    </p:spTree>
    <p:extLst>
      <p:ext uri="{BB962C8B-B14F-4D97-AF65-F5344CB8AC3E}">
        <p14:creationId xmlns:p14="http://schemas.microsoft.com/office/powerpoint/2010/main" val="335344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prstGeom prst="rect">
            <a:avLst/>
          </a:prstGeom>
        </p:spPr>
        <p:txBody>
          <a:bodyPr spcFirstLastPara="1" vert="horz" wrap="square" lIns="0" tIns="0" rIns="0" bIns="0" rtlCol="0" anchor="ctr" anchorCtr="0">
            <a:noAutofit/>
          </a:bodyPr>
          <a:lstStyle/>
          <a:p>
            <a:pPr algn="l"/>
            <a:r>
              <a:rPr lang="en" sz="4800" dirty="0">
                <a:solidFill>
                  <a:srgbClr val="FF0000"/>
                </a:solidFill>
              </a:rPr>
              <a:t>Action Items</a:t>
            </a:r>
            <a:endParaRPr sz="4800" dirty="0">
              <a:solidFill>
                <a:srgbClr val="FF0000"/>
              </a:solidFill>
            </a:endParaRPr>
          </a:p>
        </p:txBody>
      </p:sp>
      <p:sp>
        <p:nvSpPr>
          <p:cNvPr id="523" name="Google Shape;523;p14"/>
          <p:cNvSpPr txBox="1">
            <a:spLocks noGrp="1"/>
          </p:cNvSpPr>
          <p:nvPr>
            <p:ph type="body" idx="1"/>
          </p:nvPr>
        </p:nvSpPr>
        <p:spPr>
          <a:prstGeom prst="rect">
            <a:avLst/>
          </a:prstGeom>
        </p:spPr>
        <p:txBody>
          <a:bodyPr spcFirstLastPara="1" vert="horz" wrap="square" lIns="0" tIns="0" rIns="0" bIns="0" rtlCol="0" anchor="t" anchorCtr="0">
            <a:noAutofit/>
          </a:bodyPr>
          <a:lstStyle/>
          <a:p>
            <a:pPr marL="0" indent="0">
              <a:buClr>
                <a:schemeClr val="dk1"/>
              </a:buClr>
              <a:buSzPts val="1100"/>
              <a:buNone/>
            </a:pPr>
            <a:r>
              <a:rPr lang="en" sz="1600" b="1" dirty="0"/>
              <a:t>.</a:t>
            </a:r>
            <a:endParaRPr dirty="0"/>
          </a:p>
        </p:txBody>
      </p:sp>
      <p:sp>
        <p:nvSpPr>
          <p:cNvPr id="522" name="Google Shape;522;p14"/>
          <p:cNvSpPr txBox="1">
            <a:spLocks noGrp="1"/>
          </p:cNvSpPr>
          <p:nvPr>
            <p:ph type="body" idx="2"/>
          </p:nvPr>
        </p:nvSpPr>
        <p:spPr>
          <a:xfrm>
            <a:off x="5100962" y="2210237"/>
            <a:ext cx="6869152" cy="3714127"/>
          </a:xfrm>
          <a:prstGeom prst="rect">
            <a:avLst/>
          </a:prstGeom>
        </p:spPr>
        <p:txBody>
          <a:bodyPr spcFirstLastPara="1" vert="horz" wrap="square" lIns="0" tIns="0" rIns="0" bIns="0" rtlCol="0" anchor="t" anchorCtr="0">
            <a:noAutofit/>
          </a:bodyPr>
          <a:lstStyle/>
          <a:p>
            <a:pPr>
              <a:buFont typeface="Wingdings" pitchFamily="2" charset="2"/>
              <a:buChar char="q"/>
            </a:pPr>
            <a:r>
              <a:rPr lang="en-US" sz="3600" dirty="0">
                <a:solidFill>
                  <a:schemeClr val="tx1"/>
                </a:solidFill>
              </a:rPr>
              <a:t>Approval of Agenda</a:t>
            </a:r>
          </a:p>
          <a:p>
            <a:pPr>
              <a:buFont typeface="Wingdings" pitchFamily="2" charset="2"/>
              <a:buChar char="q"/>
            </a:pPr>
            <a:r>
              <a:rPr lang="en-US" sz="3600" dirty="0">
                <a:solidFill>
                  <a:schemeClr val="tx1"/>
                </a:solidFill>
              </a:rPr>
              <a:t>Approval of Previous Minutes</a:t>
            </a:r>
          </a:p>
          <a:p>
            <a:pPr>
              <a:buFont typeface="Wingdings" pitchFamily="2" charset="2"/>
              <a:buChar char="q"/>
            </a:pPr>
            <a:r>
              <a:rPr lang="en-US" sz="3600" dirty="0">
                <a:solidFill>
                  <a:schemeClr val="tx1"/>
                </a:solidFill>
              </a:rPr>
              <a:t>Fill Officer Seat of Cluster Representative </a:t>
            </a:r>
            <a:r>
              <a:rPr lang="en-US" sz="3600" b="1" dirty="0">
                <a:solidFill>
                  <a:srgbClr val="FF0000"/>
                </a:solidFill>
              </a:rPr>
              <a:t>(TBD)</a:t>
            </a:r>
          </a:p>
          <a:p>
            <a:pPr>
              <a:buFont typeface="Wingdings" pitchFamily="2" charset="2"/>
              <a:buChar char="q"/>
            </a:pPr>
            <a:r>
              <a:rPr lang="en-US" sz="3600" dirty="0">
                <a:solidFill>
                  <a:schemeClr val="tx1"/>
                </a:solidFill>
              </a:rPr>
              <a:t>Review and Approval of Strategic Plan</a:t>
            </a:r>
            <a:endParaRPr lang="en-US" sz="3600" dirty="0">
              <a:solidFill>
                <a:srgbClr val="FF0000"/>
              </a:solidFill>
            </a:endParaRPr>
          </a:p>
          <a:p>
            <a:pPr marL="0" indent="0">
              <a:buClr>
                <a:schemeClr val="dk1"/>
              </a:buClr>
              <a:buSzPts val="1100"/>
              <a:buNone/>
            </a:pPr>
            <a:endParaRPr sz="1600" b="1" dirty="0"/>
          </a:p>
        </p:txBody>
      </p:sp>
      <p:sp>
        <p:nvSpPr>
          <p:cNvPr id="525" name="Google Shape;525;p14"/>
          <p:cNvSpPr txBox="1">
            <a:spLocks noGrp="1"/>
          </p:cNvSpPr>
          <p:nvPr>
            <p:ph type="sldNum" idx="12"/>
          </p:nvPr>
        </p:nvSpPr>
        <p:spPr>
          <a:prstGeom prst="rect">
            <a:avLst/>
          </a:prstGeom>
        </p:spPr>
        <p:txBody>
          <a:bodyPr spcFirstLastPara="1" vert="horz" wrap="square" lIns="0" tIns="0" rIns="0" bIns="0" rtlCol="0" anchor="ctr" anchorCtr="0">
            <a:noAutofit/>
          </a:bodyPr>
          <a:lstStyle/>
          <a:p>
            <a:fld id="{00000000-1234-1234-1234-123412341234}" type="slidenum">
              <a:rPr lang="en"/>
              <a:pPr/>
              <a:t>3</a:t>
            </a:fld>
            <a:endParaRPr dirty="0"/>
          </a:p>
        </p:txBody>
      </p:sp>
      <p:pic>
        <p:nvPicPr>
          <p:cNvPr id="8" name="Picture 7">
            <a:extLst>
              <a:ext uri="{FF2B5EF4-FFF2-40B4-BE49-F238E27FC236}">
                <a16:creationId xmlns:a16="http://schemas.microsoft.com/office/drawing/2014/main" id="{6E33251A-27CB-9F44-8289-B5CDE901C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376" y="3313216"/>
            <a:ext cx="2861117" cy="2861117"/>
          </a:xfrm>
          <a:prstGeom prst="rect">
            <a:avLst/>
          </a:prstGeom>
        </p:spPr>
      </p:pic>
      <p:sp>
        <p:nvSpPr>
          <p:cNvPr id="9" name="Rectangle 8">
            <a:extLst>
              <a:ext uri="{FF2B5EF4-FFF2-40B4-BE49-F238E27FC236}">
                <a16:creationId xmlns:a16="http://schemas.microsoft.com/office/drawing/2014/main" id="{33A556F6-D7D1-6A42-BC37-533B00E5951C}"/>
              </a:ext>
            </a:extLst>
          </p:cNvPr>
          <p:cNvSpPr/>
          <p:nvPr/>
        </p:nvSpPr>
        <p:spPr>
          <a:xfrm rot="20470582">
            <a:off x="-118841" y="2309697"/>
            <a:ext cx="5695692" cy="861774"/>
          </a:xfrm>
          <a:prstGeom prst="rect">
            <a:avLst/>
          </a:prstGeom>
          <a:noFill/>
        </p:spPr>
        <p:txBody>
          <a:bodyPr wrap="square" lIns="121920" tIns="60960" rIns="121920" bIns="60960">
            <a:spAutoFit/>
          </a:bodyPr>
          <a:lstStyle/>
          <a:p>
            <a:pPr algn="ctr"/>
            <a:r>
              <a:rPr lang="en-US" sz="4800" b="1" dirty="0">
                <a:ln w="12700">
                  <a:solidFill>
                    <a:schemeClr val="tx2">
                      <a:lumMod val="75000"/>
                    </a:schemeClr>
                  </a:solidFill>
                  <a:prstDash val="solid"/>
                </a:ln>
                <a:effectLst>
                  <a:outerShdw dist="38100" dir="2640000" algn="bl" rotWithShape="0">
                    <a:schemeClr val="tx2">
                      <a:lumMod val="75000"/>
                    </a:schemeClr>
                  </a:outerShdw>
                </a:effectLst>
              </a:rPr>
              <a:t>Action Items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ctrTitle"/>
          </p:nvPr>
        </p:nvSpPr>
        <p:spPr>
          <a:xfrm>
            <a:off x="2601041" y="1334558"/>
            <a:ext cx="6989917" cy="2415089"/>
          </a:xfrm>
        </p:spPr>
        <p:txBody>
          <a:bodyPr/>
          <a:lstStyle/>
          <a:p>
            <a:r>
              <a:rPr lang="en-US" dirty="0"/>
              <a:t>Public Comment </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4294967295"/>
          </p:nvPr>
        </p:nvSpPr>
        <p:spPr>
          <a:xfrm>
            <a:off x="11341100" y="6356350"/>
            <a:ext cx="850900" cy="365125"/>
          </a:xfrm>
        </p:spPr>
        <p:txBody>
          <a:bodyPr/>
          <a:lstStyle/>
          <a:p>
            <a:pPr lvl="0"/>
            <a:fld id="{D76B855D-E9CC-4FF8-AD85-6CDC7B89A0DE}" type="slidenum">
              <a:rPr lang="en-US" noProof="0" smtClean="0"/>
              <a:pPr lvl="0"/>
              <a:t>4</a:t>
            </a:fld>
            <a:endParaRPr lang="en-US" noProof="0"/>
          </a:p>
        </p:txBody>
      </p:sp>
      <p:pic>
        <p:nvPicPr>
          <p:cNvPr id="4" name="Picture 3" descr="A picture containing loudspeaker, electronics, megaphone&#10;&#10;Description automatically generated">
            <a:extLst>
              <a:ext uri="{FF2B5EF4-FFF2-40B4-BE49-F238E27FC236}">
                <a16:creationId xmlns:a16="http://schemas.microsoft.com/office/drawing/2014/main" id="{3C979A90-1151-FE53-EFB2-E164BD8412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1612" y="2015720"/>
            <a:ext cx="3918857" cy="3918857"/>
          </a:xfrm>
          <a:prstGeom prst="rect">
            <a:avLst/>
          </a:prstGeom>
        </p:spPr>
      </p:pic>
      <p:sp>
        <p:nvSpPr>
          <p:cNvPr id="3" name="TextBox 2">
            <a:extLst>
              <a:ext uri="{FF2B5EF4-FFF2-40B4-BE49-F238E27FC236}">
                <a16:creationId xmlns:a16="http://schemas.microsoft.com/office/drawing/2014/main" id="{4C5FFA20-BFB9-D6D8-D434-CD50EAC76BFC}"/>
              </a:ext>
            </a:extLst>
          </p:cNvPr>
          <p:cNvSpPr txBox="1"/>
          <p:nvPr/>
        </p:nvSpPr>
        <p:spPr>
          <a:xfrm>
            <a:off x="5522161" y="2719137"/>
            <a:ext cx="6244389" cy="3549690"/>
          </a:xfrm>
          <a:prstGeom prst="rect">
            <a:avLst/>
          </a:prstGeom>
          <a:solidFill>
            <a:schemeClr val="accent6"/>
          </a:solidFill>
          <a:ln w="76200">
            <a:solidFill>
              <a:srgbClr val="0070C0"/>
            </a:solidFill>
          </a:ln>
        </p:spPr>
        <p:txBody>
          <a:bodyPr wrap="square" rtlCol="0">
            <a:spAutoFit/>
          </a:bodyPr>
          <a:lstStyle/>
          <a:p>
            <a:pPr marL="0" marR="0" algn="ctr"/>
            <a:r>
              <a:rPr lang="en-US" sz="1200" b="1" i="0" dirty="0">
                <a:solidFill>
                  <a:srgbClr val="333333"/>
                </a:solidFill>
                <a:effectLst/>
                <a:latin typeface="Arial" panose="020B0604020202020204" pitchFamily="34" charset="0"/>
              </a:rPr>
              <a:t>Opportunities for public comment are available for Finch Elementary School GO TEAM to hear from members of the community.</a:t>
            </a:r>
          </a:p>
          <a:p>
            <a:pPr marL="0" marR="0" algn="ctr"/>
            <a:endParaRPr lang="en-US" sz="1200" b="1" i="0" dirty="0">
              <a:solidFill>
                <a:srgbClr val="333333"/>
              </a:solidFill>
              <a:effectLst/>
              <a:latin typeface="Times New Roman" panose="02020603050405020304" pitchFamily="18" charset="0"/>
            </a:endParaRPr>
          </a:p>
          <a:p>
            <a:pPr marR="0" algn="ctr">
              <a:spcBef>
                <a:spcPts val="0"/>
              </a:spcBef>
              <a:spcAft>
                <a:spcPts val="800"/>
              </a:spcAft>
              <a:buFont typeface="+mj-lt"/>
              <a:buAutoNum type="arabicPeriod"/>
            </a:pPr>
            <a:r>
              <a:rPr lang="en-US" sz="1200" b="1" i="0" dirty="0">
                <a:solidFill>
                  <a:srgbClr val="333333"/>
                </a:solidFill>
                <a:effectLst/>
                <a:latin typeface="Arial" panose="020B0604020202020204" pitchFamily="34" charset="0"/>
              </a:rPr>
              <a:t>If the meeting is held virtually, stakeholders wishing to provide comments during GO TEAM meetings should join the link at least 10 minutes before the meeting begins and sign in.</a:t>
            </a:r>
            <a:endParaRPr lang="en-US" sz="1200" b="1" i="0" dirty="0">
              <a:solidFill>
                <a:srgbClr val="333333"/>
              </a:solidFill>
              <a:effectLst/>
              <a:latin typeface="Calibri" panose="020F0502020204030204" pitchFamily="34" charset="0"/>
            </a:endParaRPr>
          </a:p>
          <a:p>
            <a:pPr marR="0" algn="ctr">
              <a:spcBef>
                <a:spcPts val="0"/>
              </a:spcBef>
              <a:spcAft>
                <a:spcPts val="800"/>
              </a:spcAft>
              <a:buFont typeface="+mj-lt"/>
              <a:buAutoNum type="arabicPeriod"/>
            </a:pPr>
            <a:r>
              <a:rPr lang="en-US" sz="1200" b="1" i="0" dirty="0">
                <a:solidFill>
                  <a:srgbClr val="333333"/>
                </a:solidFill>
                <a:effectLst/>
                <a:latin typeface="Arial" panose="020B0604020202020204" pitchFamily="34" charset="0"/>
              </a:rPr>
              <a:t>If the meeting is held face to face, stakeholders wishing to provide comments during GO TEAM meetings should arrive at the Finch Elementary Media Center at least ten (10) minutes before the meeting begins and sign in.  Stakeholders’ comments will be heard in the order in which individuals signed in.</a:t>
            </a:r>
            <a:endParaRPr lang="en-US" sz="1200" b="1" i="0" dirty="0">
              <a:solidFill>
                <a:srgbClr val="333333"/>
              </a:solidFill>
              <a:effectLst/>
              <a:latin typeface="Calibri" panose="020F0502020204030204" pitchFamily="34" charset="0"/>
            </a:endParaRPr>
          </a:p>
          <a:p>
            <a:pPr marR="0" algn="ctr">
              <a:spcBef>
                <a:spcPts val="0"/>
              </a:spcBef>
              <a:spcAft>
                <a:spcPts val="800"/>
              </a:spcAft>
              <a:buFont typeface="+mj-lt"/>
              <a:buAutoNum type="arabicPeriod"/>
            </a:pPr>
            <a:r>
              <a:rPr lang="en-US" sz="1200" b="1" i="0" dirty="0">
                <a:solidFill>
                  <a:srgbClr val="333333"/>
                </a:solidFill>
                <a:effectLst/>
                <a:latin typeface="Arial" panose="020B0604020202020204" pitchFamily="34" charset="0"/>
              </a:rPr>
              <a:t>Twenty (20) minutes of time during the GO TEAM meeting will be offered to the public to make comments. Everyone is asked to please plan to speak no more than two (2) minutes.</a:t>
            </a:r>
            <a:endParaRPr lang="en-US" sz="1200" b="1" i="0" dirty="0">
              <a:solidFill>
                <a:srgbClr val="333333"/>
              </a:solidFill>
              <a:effectLst/>
              <a:latin typeface="Calibri" panose="020F0502020204030204" pitchFamily="34" charset="0"/>
            </a:endParaRPr>
          </a:p>
          <a:p>
            <a:pPr marL="0" marR="0" algn="ctr">
              <a:spcBef>
                <a:spcPts val="0"/>
              </a:spcBef>
              <a:spcAft>
                <a:spcPts val="800"/>
              </a:spcAft>
            </a:pPr>
            <a:r>
              <a:rPr lang="en-US" sz="1200" b="1" i="0" dirty="0">
                <a:solidFill>
                  <a:srgbClr val="333333"/>
                </a:solidFill>
                <a:effectLst/>
                <a:latin typeface="Arial" panose="020B0604020202020204" pitchFamily="34" charset="0"/>
              </a:rPr>
              <a:t>GO TEAM members will not provide a response or engage in direct conversation during meetings.</a:t>
            </a:r>
            <a:endParaRPr lang="en-US" sz="1200" b="1" i="0" dirty="0">
              <a:solidFill>
                <a:srgbClr val="333333"/>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96225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2959-59C6-4B54-0869-4A286BE2EABB}"/>
              </a:ext>
            </a:extLst>
          </p:cNvPr>
          <p:cNvSpPr>
            <a:spLocks noGrp="1"/>
          </p:cNvSpPr>
          <p:nvPr>
            <p:ph type="title"/>
          </p:nvPr>
        </p:nvSpPr>
        <p:spPr/>
        <p:txBody>
          <a:bodyPr/>
          <a:lstStyle/>
          <a:p>
            <a:r>
              <a:rPr lang="en-US" dirty="0">
                <a:hlinkClick r:id="rId3"/>
              </a:rPr>
              <a:t>ACES Review</a:t>
            </a:r>
            <a:endParaRPr lang="en-US" dirty="0"/>
          </a:p>
        </p:txBody>
      </p:sp>
      <p:sp>
        <p:nvSpPr>
          <p:cNvPr id="5" name="Slide Number Placeholder 4">
            <a:extLst>
              <a:ext uri="{FF2B5EF4-FFF2-40B4-BE49-F238E27FC236}">
                <a16:creationId xmlns:a16="http://schemas.microsoft.com/office/drawing/2014/main" id="{BE7C3B70-7131-3E9C-8969-744637D738DE}"/>
              </a:ext>
            </a:extLst>
          </p:cNvPr>
          <p:cNvSpPr>
            <a:spLocks noGrp="1"/>
          </p:cNvSpPr>
          <p:nvPr>
            <p:ph type="sldNum" idx="12"/>
          </p:nvPr>
        </p:nvSpPr>
        <p:spPr/>
        <p:txBody>
          <a:bodyPr/>
          <a:lstStyle/>
          <a:p>
            <a:fld id="{00000000-1234-1234-1234-123412341234}" type="slidenum">
              <a:rPr lang="en" smtClean="0"/>
              <a:pPr/>
              <a:t>5</a:t>
            </a:fld>
            <a:endParaRPr lang="en" dirty="0"/>
          </a:p>
        </p:txBody>
      </p:sp>
      <p:pic>
        <p:nvPicPr>
          <p:cNvPr id="9" name="Picture 8" descr="A picture containing text, person, floor, indoor&#10;&#10;Description automatically generated">
            <a:hlinkClick r:id="rId3"/>
            <a:extLst>
              <a:ext uri="{FF2B5EF4-FFF2-40B4-BE49-F238E27FC236}">
                <a16:creationId xmlns:a16="http://schemas.microsoft.com/office/drawing/2014/main" id="{68C31052-F475-0E9E-511F-081007E8230A}"/>
              </a:ext>
            </a:extLst>
          </p:cNvPr>
          <p:cNvPicPr>
            <a:picLocks noChangeAspect="1"/>
          </p:cNvPicPr>
          <p:nvPr/>
        </p:nvPicPr>
        <p:blipFill>
          <a:blip r:embed="rId4"/>
          <a:stretch>
            <a:fillRect/>
          </a:stretch>
        </p:blipFill>
        <p:spPr>
          <a:xfrm>
            <a:off x="4458341" y="1997242"/>
            <a:ext cx="3275318" cy="4547937"/>
          </a:xfrm>
          <a:prstGeom prst="rect">
            <a:avLst/>
          </a:prstGeom>
          <a:solidFill>
            <a:schemeClr val="tx1"/>
          </a:solidFill>
          <a:ln w="57150">
            <a:solidFill>
              <a:schemeClr val="tx1"/>
            </a:solidFill>
          </a:ln>
        </p:spPr>
      </p:pic>
    </p:spTree>
    <p:extLst>
      <p:ext uri="{BB962C8B-B14F-4D97-AF65-F5344CB8AC3E}">
        <p14:creationId xmlns:p14="http://schemas.microsoft.com/office/powerpoint/2010/main" val="345187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6</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‘24 GO Team Budget Process</a:t>
            </a:r>
          </a:p>
        </p:txBody>
      </p:sp>
    </p:spTree>
    <p:extLst>
      <p:ext uri="{BB962C8B-B14F-4D97-AF65-F5344CB8AC3E}">
        <p14:creationId xmlns:p14="http://schemas.microsoft.com/office/powerpoint/2010/main" val="333607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8</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FY24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9</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3"/>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223</TotalTime>
  <Words>2072</Words>
  <Application>Microsoft Macintosh PowerPoint</Application>
  <PresentationFormat>Widescreen</PresentationFormat>
  <Paragraphs>239</Paragraphs>
  <Slides>23</Slides>
  <Notes>20</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23</vt:i4>
      </vt:variant>
    </vt:vector>
  </HeadingPairs>
  <TitlesOfParts>
    <vt:vector size="45" baseType="lpstr">
      <vt:lpstr>Arial</vt:lpstr>
      <vt:lpstr>Arial Black</vt:lpstr>
      <vt:lpstr>Berlin Sans FB Demi</vt:lpstr>
      <vt:lpstr>Calibri</vt:lpstr>
      <vt:lpstr>Sabon Next LT</vt:lpstr>
      <vt:lpstr>Symbol</vt:lpstr>
      <vt:lpstr>Tenorite</vt:lpstr>
      <vt:lpstr>Times New Roman</vt:lpstr>
      <vt:lpstr>Trebuchet MS</vt:lpstr>
      <vt:lpstr>Wingdings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PowerPoint Presentation</vt:lpstr>
      <vt:lpstr>Action Items</vt:lpstr>
      <vt:lpstr>Public Comment </vt:lpstr>
      <vt:lpstr>ACES Review</vt:lpstr>
      <vt:lpstr>GO Team Budget Development Process</vt:lpstr>
      <vt:lpstr>PowerPoint Presentation</vt:lpstr>
      <vt:lpstr>Budget Allocation Meeting</vt:lpstr>
      <vt:lpstr>FY24 Budget Development Process</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CARES Allocations Other allowable CARES expenditures include: </vt:lpstr>
      <vt:lpstr>What’s Next?</vt:lpstr>
      <vt:lpstr>Questions? </vt:lpstr>
      <vt:lpstr>PowerPoint Presentation</vt:lpstr>
      <vt:lpstr>Meeting Adjournment</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Cotton, Tara</cp:lastModifiedBy>
  <cp:revision>4</cp:revision>
  <cp:lastPrinted>2023-01-26T20:11:16Z</cp:lastPrinted>
  <dcterms:created xsi:type="dcterms:W3CDTF">2014-12-15T21:46:52Z</dcterms:created>
  <dcterms:modified xsi:type="dcterms:W3CDTF">2023-01-26T21:57:26Z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